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开篇" id="{b44ca3f1-06fe-e53b-c059-62623560732b}">
          <p14:sldIdLst>
            <p14:sldId id="256"/>
          </p14:sldIdLst>
        </p14:section>
        <p14:section name="结论与测算" id="{81e93c28-9d13-31f8-d515-a0f9b20aa051}">
          <p14:sldIdLst>
            <p14:sldId id="257"/>
            <p14:sldId id="258"/>
            <p14:sldId id="259"/>
            <p14:sldId id="260"/>
            <p14:sldId id="261"/>
          </p14:sldIdLst>
        </p14:section>
        <p14:section name="四大战区" id="{6d15e52e-089c-e6b8-b697-e5b5fe4b5e21}">
          <p14:sldIdLst>
            <p14:sldId id="262"/>
            <p14:sldId id="263"/>
            <p14:sldId id="264"/>
            <p14:sldId id="265"/>
            <p14:sldId id="266"/>
          </p14:sldIdLst>
        </p14:section>
        <p14:section name="风险与跟踪" id="{970f9322-a075-59d3-1c42-d8bc909e2682}">
          <p14:sldIdLst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亿元</c:v>
                </c:pt>
              </c:strCache>
            </c:strRef>
          </c:tx>
          <c:spPr>
            <a:solidFill>
              <a:srgbClr val="7A8BA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E8EDF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A8BA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A6B8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A6B8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4C8DFF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TAM</c:v>
                  </c:pt>
                  <c:pt idx="1">
                    <c:v>× 国产份额</c:v>
                  </c:pt>
                  <c:pt idx="2">
                    <c:v>× 覆盖环节</c:v>
                  </c:pt>
                  <c:pt idx="3">
                    <c:v>SAM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2394</c:v>
                </c:pt>
                <c:pt idx="1">
                  <c:v>1252</c:v>
                </c:pt>
                <c:pt idx="2">
                  <c:v>1064</c:v>
                </c:pt>
                <c:pt idx="3">
                  <c:v>958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300" u="none">
                  <a:solidFill>
                    <a:srgbClr val="E8EDF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9D2D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亿元</c:v>
                </c:pt>
              </c:strCache>
            </c:strRef>
          </c:tx>
          <c:spPr>
            <a:solidFill>
              <a:srgbClr val="4C8D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E8EDF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C8DFF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A6B8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A6B8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484D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SAM</c:v>
                  </c:pt>
                  <c:pt idx="1">
                    <c:v>× 华为占国产</c:v>
                  </c:pt>
                  <c:pt idx="2">
                    <c:v>× 回款风险</c:v>
                  </c:pt>
                  <c:pt idx="3">
                    <c:v>SOM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958</c:v>
                </c:pt>
                <c:pt idx="1">
                  <c:v>671</c:v>
                </c:pt>
                <c:pt idx="2">
                  <c:v>590</c:v>
                </c:pt>
                <c:pt idx="3">
                  <c:v>543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300" u="none">
                  <a:solidFill>
                    <a:srgbClr val="E8EDF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9D2D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亿元</c:v>
                </c:pt>
              </c:strCache>
            </c:strRef>
          </c:tx>
          <c:spPr>
            <a:solidFill>
              <a:srgbClr val="7A8BA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E8EDF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A8BA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5484D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A8BA6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保守</c:v>
                  </c:pt>
                  <c:pt idx="1">
                    <c:v>基准</c:v>
                  </c:pt>
                  <c:pt idx="2">
                    <c:v>乐观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400</c:v>
                </c:pt>
                <c:pt idx="1">
                  <c:v>543</c:v>
                </c:pt>
                <c:pt idx="2">
                  <c:v>800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300" u="none">
                  <a:solidFill>
                    <a:srgbClr val="E8EDF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9D2D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台数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A8BA6"/>
              </a:solidFill>
              <a:effectLst/>
            </c:spPr>
          </c:dPt>
          <c:dPt>
            <c:idx val="1"/>
            <c:bubble3D val="0"/>
            <c:spPr>
              <a:solidFill>
                <a:srgbClr val="E5484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CUDA 生态</c:v>
                </c:pt>
                <c:pt idx="1">
                  <c:v>CANN 生态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22</c:v>
                </c:pt>
                <c:pt idx="1">
                  <c:v>18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C9D2D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0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6A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Know 编辑部 · 规划口径，不构成报价或投资建议 · 2026-10-11 修订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0F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457200" y="4800600"/>
            <a:ext cx="6858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6A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AI Know 编辑部 · 规划口径，不构成报价或投资建议 · 2026-10-11 修订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g-1"/>
          <p:cNvSpPr/>
          <p:nvPr/>
        </p:nvSpPr>
        <p:spPr>
          <a:xfrm>
            <a:off x="457200" y="45720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F0A63C"/>
          </a:solidFill>
          <a:ln w="6350">
            <a:solidFill>
              <a:srgbClr val="F0A63C"/>
            </a:solidFill>
            <a:prstDash val="solid"/>
          </a:ln>
        </p:spPr>
      </p:sp>
      <p:sp>
        <p:nvSpPr>
          <p:cNvPr id="3" name="tagtext-2"/>
          <p:cNvSpPr txBox="1"/>
          <p:nvPr/>
        </p:nvSpPr>
        <p:spPr>
          <a:xfrm>
            <a:off x="457200" y="45720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修订版 · 2026-10-11</a:t>
            </a:r>
            <a:endParaRPr lang="en-US" sz="900" dirty="0"/>
          </a:p>
        </p:txBody>
      </p:sp>
      <p:sp>
        <p:nvSpPr>
          <p:cNvPr id="4" name="text-3"/>
          <p:cNvSpPr txBox="1"/>
          <p:nvPr/>
        </p:nvSpPr>
        <p:spPr>
          <a:xfrm>
            <a:off x="457200" y="91440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E8EDF3"/>
                </a:solidFill>
              </a:rPr>
              <a:t>2026 中国智算建设全景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E8EDF3"/>
                </a:solidFill>
              </a:rPr>
              <a:t>与华为可参与空间</a:t>
            </a:r>
            <a:endParaRPr lang="en-US" sz="3200" dirty="0"/>
          </a:p>
        </p:txBody>
      </p:sp>
      <p:sp>
        <p:nvSpPr>
          <p:cNvPr id="5" name="text-4"/>
          <p:cNvSpPr txBox="1"/>
          <p:nvPr/>
        </p:nvSpPr>
        <p:spPr>
          <a:xfrm>
            <a:off x="457200" y="24231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2DE"/>
                </a:solidFill>
              </a:rPr>
              <a:t>TAM / SAM / SOM 三层测算与 2026H2—2027 行业作战地图</a:t>
            </a:r>
            <a:endParaRPr lang="en-US" sz="1400" dirty="0"/>
          </a:p>
        </p:txBody>
      </p:sp>
      <p:sp>
        <p:nvSpPr>
          <p:cNvPr id="6" name="text-5"/>
          <p:cNvSpPr txBox="1"/>
          <p:nvPr/>
        </p:nvSpPr>
        <p:spPr>
          <a:xfrm>
            <a:off x="457200" y="292608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8A96A8"/>
                </a:solidFill>
              </a:rPr>
              <a:t>本版按 10 月 11 日修订后的正文重建：更正智算规模底座数据，核心份额数字改标未核实，结论改为区间，并新增反面证据与跟踪指标。</a:t>
            </a:r>
            <a:endParaRPr lang="en-US" sz="1200" dirty="0"/>
          </a:p>
        </p:txBody>
      </p:sp>
      <p:sp>
        <p:nvSpPr>
          <p:cNvPr id="7" name="tier-6"/>
          <p:cNvSpPr/>
          <p:nvPr/>
        </p:nvSpPr>
        <p:spPr>
          <a:xfrm>
            <a:off x="5852160" y="777240"/>
            <a:ext cx="3017520" cy="960120"/>
          </a:xfrm>
          <a:prstGeom prst="roundRect">
            <a:avLst>
              <a:gd name="adj" fmla="val 5714"/>
            </a:avLst>
          </a:prstGeom>
          <a:solidFill>
            <a:srgbClr val="141B25"/>
          </a:solidFill>
          <a:ln w="19050">
            <a:solidFill>
              <a:srgbClr val="7A8BA6"/>
            </a:solidFill>
            <a:prstDash val="solid"/>
          </a:ln>
        </p:spPr>
      </p:sp>
      <p:sp>
        <p:nvSpPr>
          <p:cNvPr id="8" name="text-7"/>
          <p:cNvSpPr txBox="1"/>
          <p:nvPr/>
        </p:nvSpPr>
        <p:spPr>
          <a:xfrm>
            <a:off x="5852160" y="88696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8A96A8"/>
                </a:solidFill>
              </a:rPr>
              <a:t>TAM 总空间</a:t>
            </a:r>
            <a:endParaRPr lang="en-US" sz="1100" dirty="0"/>
          </a:p>
        </p:txBody>
      </p:sp>
      <p:sp>
        <p:nvSpPr>
          <p:cNvPr id="9" name="text-8"/>
          <p:cNvSpPr txBox="1"/>
          <p:nvPr/>
        </p:nvSpPr>
        <p:spPr>
          <a:xfrm>
            <a:off x="5852160" y="116128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E8EDF3"/>
                </a:solidFill>
              </a:rPr>
              <a:t>2,394</a:t>
            </a:r>
            <a:r>
              <a:rPr lang="en-US" sz="1000" dirty="0">
                <a:solidFill>
                  <a:srgbClr val="C9D2DE"/>
                </a:solidFill>
              </a:rPr>
              <a:t> 亿元 · IT 口径</a:t>
            </a:r>
            <a:endParaRPr lang="en-US" sz="1300" dirty="0"/>
          </a:p>
        </p:txBody>
      </p:sp>
      <p:sp>
        <p:nvSpPr>
          <p:cNvPr id="10" name="tier-9"/>
          <p:cNvSpPr/>
          <p:nvPr/>
        </p:nvSpPr>
        <p:spPr>
          <a:xfrm>
            <a:off x="6172200" y="1965960"/>
            <a:ext cx="2377440" cy="960120"/>
          </a:xfrm>
          <a:prstGeom prst="roundRect">
            <a:avLst>
              <a:gd name="adj" fmla="val 5714"/>
            </a:avLst>
          </a:prstGeom>
          <a:solidFill>
            <a:srgbClr val="141B25"/>
          </a:solidFill>
          <a:ln w="19050">
            <a:solidFill>
              <a:srgbClr val="4C8DFF"/>
            </a:solidFill>
            <a:prstDash val="solid"/>
          </a:ln>
        </p:spPr>
      </p:sp>
      <p:sp>
        <p:nvSpPr>
          <p:cNvPr id="11" name="text-10"/>
          <p:cNvSpPr txBox="1"/>
          <p:nvPr/>
        </p:nvSpPr>
        <p:spPr>
          <a:xfrm>
            <a:off x="6172200" y="207568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8A96A8"/>
                </a:solidFill>
              </a:rPr>
              <a:t>SAM 可参与</a:t>
            </a:r>
            <a:endParaRPr lang="en-US" sz="1100" dirty="0"/>
          </a:p>
        </p:txBody>
      </p:sp>
      <p:sp>
        <p:nvSpPr>
          <p:cNvPr id="12" name="text-11"/>
          <p:cNvSpPr txBox="1"/>
          <p:nvPr/>
        </p:nvSpPr>
        <p:spPr>
          <a:xfrm>
            <a:off x="6172200" y="235000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E8EDF3"/>
                </a:solidFill>
              </a:rPr>
              <a:t>958</a:t>
            </a:r>
            <a:r>
              <a:rPr lang="en-US" sz="1000" dirty="0">
                <a:solidFill>
                  <a:srgbClr val="C9D2DE"/>
                </a:solidFill>
              </a:rPr>
              <a:t> 亿元 · 约占 40%</a:t>
            </a:r>
            <a:endParaRPr lang="en-US" sz="1300" dirty="0"/>
          </a:p>
        </p:txBody>
      </p:sp>
      <p:sp>
        <p:nvSpPr>
          <p:cNvPr id="13" name="tier-12"/>
          <p:cNvSpPr/>
          <p:nvPr/>
        </p:nvSpPr>
        <p:spPr>
          <a:xfrm>
            <a:off x="6172200" y="3154680"/>
            <a:ext cx="2377440" cy="960120"/>
          </a:xfrm>
          <a:prstGeom prst="roundRect">
            <a:avLst>
              <a:gd name="adj" fmla="val 5714"/>
            </a:avLst>
          </a:prstGeom>
          <a:solidFill>
            <a:srgbClr val="141B25"/>
          </a:solidFill>
          <a:ln w="19050">
            <a:solidFill>
              <a:srgbClr val="E5484D"/>
            </a:solidFill>
            <a:prstDash val="solid"/>
          </a:ln>
        </p:spPr>
      </p:sp>
      <p:sp>
        <p:nvSpPr>
          <p:cNvPr id="14" name="text-13"/>
          <p:cNvSpPr txBox="1"/>
          <p:nvPr/>
        </p:nvSpPr>
        <p:spPr>
          <a:xfrm>
            <a:off x="6172200" y="3264408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8A96A8"/>
                </a:solidFill>
              </a:rPr>
              <a:t>SOM 可落地</a:t>
            </a:r>
            <a:endParaRPr lang="en-US" sz="1100" dirty="0"/>
          </a:p>
        </p:txBody>
      </p:sp>
      <p:sp>
        <p:nvSpPr>
          <p:cNvPr id="15" name="text-14"/>
          <p:cNvSpPr txBox="1"/>
          <p:nvPr/>
        </p:nvSpPr>
        <p:spPr>
          <a:xfrm>
            <a:off x="6172200" y="353872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E5484D"/>
                </a:solidFill>
              </a:rPr>
              <a:t>543</a:t>
            </a:r>
            <a:r>
              <a:rPr lang="en-US" sz="1000" dirty="0">
                <a:solidFill>
                  <a:srgbClr val="C9D2DE"/>
                </a:solidFill>
              </a:rPr>
              <a:t> 亿元 · 区间 400—800</a:t>
            </a:r>
            <a:endParaRPr lang="en-US" sz="1300" dirty="0"/>
          </a:p>
        </p:txBody>
      </p:sp>
      <p:sp>
        <p:nvSpPr>
          <p:cNvPr id="16" name="text-15"/>
          <p:cNvSpPr txBox="1"/>
          <p:nvPr/>
        </p:nvSpPr>
        <p:spPr>
          <a:xfrm>
            <a:off x="457200" y="43434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A96A8"/>
                </a:solidFill>
              </a:rPr>
              <a:t>首发 2026-09-19 · 来源 AI Know 编辑部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三个结论：一个区间、一个双向杠杆、一个待验证趋势</a:t>
            </a:r>
            <a:endParaRPr lang="en-US" sz="2400" dirty="0"/>
          </a:p>
        </p:txBody>
      </p:sp>
      <p:sp>
        <p:nvSpPr>
          <p:cNvPr id="3" name="panel-16"/>
          <p:cNvSpPr/>
          <p:nvPr/>
        </p:nvSpPr>
        <p:spPr>
          <a:xfrm>
            <a:off x="457200" y="1051560"/>
            <a:ext cx="2606040" cy="278892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" name="text-17"/>
          <p:cNvSpPr txBox="1"/>
          <p:nvPr/>
        </p:nvSpPr>
        <p:spPr>
          <a:xfrm>
            <a:off x="640080" y="120700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01 规模</a:t>
            </a:r>
            <a:endParaRPr lang="en-US" sz="1100" dirty="0"/>
          </a:p>
        </p:txBody>
      </p:sp>
      <p:sp>
        <p:nvSpPr>
          <p:cNvPr id="5" name="tag-18"/>
          <p:cNvSpPr/>
          <p:nvPr/>
        </p:nvSpPr>
        <p:spPr>
          <a:xfrm>
            <a:off x="2441448" y="1216152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6" name="tagtext-19"/>
          <p:cNvSpPr txBox="1"/>
          <p:nvPr/>
        </p:nvSpPr>
        <p:spPr>
          <a:xfrm>
            <a:off x="2441448" y="12161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推断</a:t>
            </a:r>
            <a:endParaRPr lang="en-US" sz="900" dirty="0"/>
          </a:p>
        </p:txBody>
      </p:sp>
      <p:sp>
        <p:nvSpPr>
          <p:cNvPr id="7" name="text-20"/>
          <p:cNvSpPr txBox="1"/>
          <p:nvPr/>
        </p:nvSpPr>
        <p:spPr>
          <a:xfrm>
            <a:off x="640080" y="15544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可落地 SOM 基准约 543 亿元，合理区间约 400—800 亿元</a:t>
            </a:r>
            <a:endParaRPr lang="en-US" sz="1500" dirty="0"/>
          </a:p>
        </p:txBody>
      </p:sp>
      <p:sp>
        <p:nvSpPr>
          <p:cNvPr id="8" name="text-21"/>
          <p:cNvSpPr txBox="1"/>
          <p:nvPr/>
        </p:nvSpPr>
        <p:spPr>
          <a:xfrm>
            <a:off x="640080" y="2468880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七个乘数中四个为编辑部估计；国产份额与华为份额两个关键数的来源已失效。引用请用区间。</a:t>
            </a:r>
            <a:endParaRPr lang="en-US" sz="1150" dirty="0"/>
          </a:p>
        </p:txBody>
      </p:sp>
      <p:sp>
        <p:nvSpPr>
          <p:cNvPr id="9" name="panel-22"/>
          <p:cNvSpPr/>
          <p:nvPr/>
        </p:nvSpPr>
        <p:spPr>
          <a:xfrm>
            <a:off x="3246120" y="1051560"/>
            <a:ext cx="2606040" cy="278892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0" name="text-23"/>
          <p:cNvSpPr txBox="1"/>
          <p:nvPr/>
        </p:nvSpPr>
        <p:spPr>
          <a:xfrm>
            <a:off x="3429000" y="120700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02 杠杆</a:t>
            </a:r>
            <a:endParaRPr lang="en-US" sz="1100" dirty="0"/>
          </a:p>
        </p:txBody>
      </p:sp>
      <p:sp>
        <p:nvSpPr>
          <p:cNvPr id="11" name="tag-24"/>
          <p:cNvSpPr/>
          <p:nvPr/>
        </p:nvSpPr>
        <p:spPr>
          <a:xfrm>
            <a:off x="5230368" y="1216152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12" name="tagtext-25"/>
          <p:cNvSpPr txBox="1"/>
          <p:nvPr/>
        </p:nvSpPr>
        <p:spPr>
          <a:xfrm>
            <a:off x="5230368" y="12161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推断</a:t>
            </a:r>
            <a:endParaRPr lang="en-US" sz="900" dirty="0"/>
          </a:p>
        </p:txBody>
      </p:sp>
      <p:sp>
        <p:nvSpPr>
          <p:cNvPr id="13" name="text-26"/>
          <p:cNvSpPr txBox="1"/>
          <p:nvPr/>
        </p:nvSpPr>
        <p:spPr>
          <a:xfrm>
            <a:off x="3429000" y="15544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国产化系数是最大变量，而且是双向的</a:t>
            </a:r>
            <a:endParaRPr lang="en-US" sz="1500" dirty="0"/>
          </a:p>
        </p:txBody>
      </p:sp>
      <p:sp>
        <p:nvSpPr>
          <p:cNvPr id="14" name="text-27"/>
          <p:cNvSpPr txBox="1"/>
          <p:nvPr/>
        </p:nvSpPr>
        <p:spPr>
          <a:xfrm>
            <a:off x="3429000" y="2468880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国产份额每变动 1 个百分点，SAM 约变动 18 亿元。运营商国产化采购率已破 100%；英伟达 H200 供给是下行风险。</a:t>
            </a:r>
            <a:endParaRPr lang="en-US" sz="1150" dirty="0"/>
          </a:p>
        </p:txBody>
      </p:sp>
      <p:sp>
        <p:nvSpPr>
          <p:cNvPr id="15" name="panel-28"/>
          <p:cNvSpPr/>
          <p:nvPr/>
        </p:nvSpPr>
        <p:spPr>
          <a:xfrm>
            <a:off x="6035040" y="1051560"/>
            <a:ext cx="2606040" cy="278892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6" name="text-29"/>
          <p:cNvSpPr txBox="1"/>
          <p:nvPr/>
        </p:nvSpPr>
        <p:spPr>
          <a:xfrm>
            <a:off x="6217920" y="120700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03 模式</a:t>
            </a:r>
            <a:endParaRPr lang="en-US" sz="1100" dirty="0"/>
          </a:p>
        </p:txBody>
      </p:sp>
      <p:sp>
        <p:nvSpPr>
          <p:cNvPr id="17" name="tag-30"/>
          <p:cNvSpPr/>
          <p:nvPr/>
        </p:nvSpPr>
        <p:spPr>
          <a:xfrm>
            <a:off x="8019288" y="1216152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18" name="tagtext-31"/>
          <p:cNvSpPr txBox="1"/>
          <p:nvPr/>
        </p:nvSpPr>
        <p:spPr>
          <a:xfrm>
            <a:off x="8019288" y="12161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推断</a:t>
            </a:r>
            <a:endParaRPr lang="en-US" sz="900" dirty="0"/>
          </a:p>
        </p:txBody>
      </p:sp>
      <p:sp>
        <p:nvSpPr>
          <p:cNvPr id="19" name="text-32"/>
          <p:cNvSpPr txBox="1"/>
          <p:nvPr/>
        </p:nvSpPr>
        <p:spPr>
          <a:xfrm>
            <a:off x="6217920" y="15544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按 Token 计价出现首个标的，是否成趋势待验证</a:t>
            </a:r>
            <a:endParaRPr lang="en-US" sz="1500" dirty="0"/>
          </a:p>
        </p:txBody>
      </p:sp>
      <p:sp>
        <p:nvSpPr>
          <p:cNvPr id="20" name="text-33"/>
          <p:cNvSpPr txBox="1"/>
          <p:nvPr/>
        </p:nvSpPr>
        <p:spPr>
          <a:xfrm>
            <a:off x="6217920" y="2468880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杭州「Token 工厂」7.17 亿元中标（事实）。一个标案能证明「存在」，证明不了「正在转向」；Token 降价会把利用率风险转给建设方。</a:t>
            </a:r>
            <a:endParaRPr lang="en-US" sz="1150" dirty="0"/>
          </a:p>
        </p:txBody>
      </p:sp>
      <p:sp>
        <p:nvSpPr>
          <p:cNvPr id="21" name="text-34"/>
          <p:cNvSpPr txBox="1"/>
          <p:nvPr/>
        </p:nvSpPr>
        <p:spPr>
          <a:xfrm>
            <a:off x="457200" y="400507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A96A8"/>
                </a:solidFill>
              </a:rPr>
              <a:t>SOM 合理区间（亿元）</a:t>
            </a:r>
            <a:endParaRPr lang="en-US" sz="1000" dirty="0"/>
          </a:p>
        </p:txBody>
      </p:sp>
      <p:sp>
        <p:nvSpPr>
          <p:cNvPr id="22" name="axis-35"/>
          <p:cNvSpPr/>
          <p:nvPr/>
        </p:nvSpPr>
        <p:spPr>
          <a:xfrm>
            <a:off x="2194560" y="4224528"/>
            <a:ext cx="6309360" cy="0"/>
          </a:xfrm>
          <a:prstGeom prst="line">
            <a:avLst/>
          </a:prstGeom>
          <a:noFill/>
          <a:ln w="25400">
            <a:solidFill>
              <a:srgbClr val="2A3442"/>
            </a:solidFill>
            <a:prstDash val="solid"/>
          </a:ln>
        </p:spPr>
      </p:sp>
      <p:sp>
        <p:nvSpPr>
          <p:cNvPr id="23" name="range-36"/>
          <p:cNvSpPr/>
          <p:nvPr/>
        </p:nvSpPr>
        <p:spPr>
          <a:xfrm>
            <a:off x="3246120" y="4160520"/>
            <a:ext cx="4206240" cy="128016"/>
          </a:xfrm>
          <a:prstGeom prst="rect">
            <a:avLst/>
          </a:prstGeom>
          <a:solidFill>
            <a:srgbClr val="7A8BA6"/>
          </a:solidFill>
          <a:ln w="12700">
            <a:solidFill>
              <a:srgbClr val="7A8BA6"/>
            </a:solidFill>
            <a:prstDash val="solid"/>
          </a:ln>
        </p:spPr>
      </p:sp>
      <p:sp>
        <p:nvSpPr>
          <p:cNvPr id="24" name="point-37"/>
          <p:cNvSpPr/>
          <p:nvPr/>
        </p:nvSpPr>
        <p:spPr>
          <a:xfrm>
            <a:off x="4658411" y="4133088"/>
            <a:ext cx="182880" cy="18288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8EDF3"/>
            </a:solidFill>
            <a:prstDash val="solid"/>
          </a:ln>
        </p:spPr>
      </p:sp>
      <p:sp>
        <p:nvSpPr>
          <p:cNvPr id="25" name="text-38"/>
          <p:cNvSpPr txBox="1"/>
          <p:nvPr/>
        </p:nvSpPr>
        <p:spPr>
          <a:xfrm>
            <a:off x="2697480" y="435254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C9D2DE"/>
                </a:solidFill>
              </a:rPr>
              <a:t>保守 400</a:t>
            </a:r>
            <a:endParaRPr lang="en-US" sz="1000" dirty="0"/>
          </a:p>
        </p:txBody>
      </p:sp>
      <p:sp>
        <p:nvSpPr>
          <p:cNvPr id="26" name="text-39"/>
          <p:cNvSpPr txBox="1"/>
          <p:nvPr/>
        </p:nvSpPr>
        <p:spPr>
          <a:xfrm>
            <a:off x="4201211" y="435254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E5484D"/>
                </a:solidFill>
              </a:rPr>
              <a:t>基准 543</a:t>
            </a:r>
            <a:endParaRPr lang="en-US" sz="1000" dirty="0"/>
          </a:p>
        </p:txBody>
      </p:sp>
      <p:sp>
        <p:nvSpPr>
          <p:cNvPr id="27" name="text-40"/>
          <p:cNvSpPr txBox="1"/>
          <p:nvPr/>
        </p:nvSpPr>
        <p:spPr>
          <a:xfrm>
            <a:off x="6903720" y="435254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C9D2DE"/>
                </a:solidFill>
              </a:rPr>
              <a:t>乐观 800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盘子多大：官方半年实数已是首发底座的 1.7 倍</a:t>
            </a:r>
            <a:endParaRPr lang="en-US" sz="2400" dirty="0"/>
          </a:p>
        </p:txBody>
      </p:sp>
      <p:sp>
        <p:nvSpPr>
          <p:cNvPr id="3" name="panel-41"/>
          <p:cNvSpPr/>
          <p:nvPr/>
        </p:nvSpPr>
        <p:spPr>
          <a:xfrm>
            <a:off x="457200" y="1005840"/>
            <a:ext cx="2606040" cy="2331720"/>
          </a:xfrm>
          <a:prstGeom prst="roundRect">
            <a:avLst>
              <a:gd name="adj" fmla="val 235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" name="tag-42"/>
          <p:cNvSpPr/>
          <p:nvPr/>
        </p:nvSpPr>
        <p:spPr>
          <a:xfrm>
            <a:off x="640080" y="114300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3FB27F"/>
          </a:solidFill>
          <a:ln w="6350">
            <a:solidFill>
              <a:srgbClr val="3FB27F"/>
            </a:solidFill>
            <a:prstDash val="solid"/>
          </a:ln>
        </p:spPr>
      </p:sp>
      <p:sp>
        <p:nvSpPr>
          <p:cNvPr id="5" name="tagtext-43"/>
          <p:cNvSpPr txBox="1"/>
          <p:nvPr/>
        </p:nvSpPr>
        <p:spPr>
          <a:xfrm>
            <a:off x="640080" y="114300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事实</a:t>
            </a:r>
            <a:endParaRPr lang="en-US" sz="900" dirty="0"/>
          </a:p>
        </p:txBody>
      </p:sp>
      <p:sp>
        <p:nvSpPr>
          <p:cNvPr id="6" name="text-44"/>
          <p:cNvSpPr txBox="1"/>
          <p:nvPr/>
        </p:nvSpPr>
        <p:spPr>
          <a:xfrm>
            <a:off x="64008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E8EDF3"/>
                </a:solidFill>
              </a:rPr>
              <a:t>2,185</a:t>
            </a:r>
            <a:r>
              <a:rPr lang="en-US" sz="1100" dirty="0">
                <a:solidFill>
                  <a:srgbClr val="C9D2DE"/>
                </a:solidFill>
              </a:rPr>
              <a:t> EFLOPS（FP16）</a:t>
            </a:r>
            <a:endParaRPr lang="en-US" sz="1300" dirty="0"/>
          </a:p>
        </p:txBody>
      </p:sp>
      <p:sp>
        <p:nvSpPr>
          <p:cNvPr id="7" name="text-45"/>
          <p:cNvSpPr txBox="1"/>
          <p:nvPr/>
        </p:nvSpPr>
        <p:spPr>
          <a:xfrm>
            <a:off x="640080" y="201168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全国智能算力规模，截至 2026 年 6 月底；同比 +177%；算力设施整体上架率 71.4%</a:t>
            </a:r>
            <a:endParaRPr lang="en-US" sz="1150" dirty="0"/>
          </a:p>
        </p:txBody>
      </p:sp>
      <p:sp>
        <p:nvSpPr>
          <p:cNvPr id="8" name="text-46"/>
          <p:cNvSpPr txBox="1"/>
          <p:nvPr/>
        </p:nvSpPr>
        <p:spPr>
          <a:xfrm>
            <a:off x="640080" y="28803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工信部，国新办发布会 2026-07-20</a:t>
            </a:r>
            <a:endParaRPr lang="en-US" sz="950" dirty="0"/>
          </a:p>
        </p:txBody>
      </p:sp>
      <p:sp>
        <p:nvSpPr>
          <p:cNvPr id="9" name="panel-47"/>
          <p:cNvSpPr/>
          <p:nvPr/>
        </p:nvSpPr>
        <p:spPr>
          <a:xfrm>
            <a:off x="3246120" y="1005840"/>
            <a:ext cx="2606040" cy="2331720"/>
          </a:xfrm>
          <a:prstGeom prst="roundRect">
            <a:avLst>
              <a:gd name="adj" fmla="val 235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0" name="tag-48"/>
          <p:cNvSpPr/>
          <p:nvPr/>
        </p:nvSpPr>
        <p:spPr>
          <a:xfrm>
            <a:off x="3429000" y="114300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11" name="tagtext-49"/>
          <p:cNvSpPr txBox="1"/>
          <p:nvPr/>
        </p:nvSpPr>
        <p:spPr>
          <a:xfrm>
            <a:off x="3429000" y="114300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预测</a:t>
            </a:r>
            <a:endParaRPr lang="en-US" sz="900" dirty="0"/>
          </a:p>
        </p:txBody>
      </p:sp>
      <p:sp>
        <p:nvSpPr>
          <p:cNvPr id="12" name="text-50"/>
          <p:cNvSpPr txBox="1"/>
          <p:nvPr/>
        </p:nvSpPr>
        <p:spPr>
          <a:xfrm>
            <a:off x="342900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E8EDF3"/>
                </a:solidFill>
              </a:rPr>
              <a:t>2,576.5</a:t>
            </a:r>
            <a:r>
              <a:rPr lang="en-US" sz="1100" dirty="0">
                <a:solidFill>
                  <a:srgbClr val="C9D2DE"/>
                </a:solidFill>
              </a:rPr>
              <a:t> EFLOPS</a:t>
            </a:r>
            <a:endParaRPr lang="en-US" sz="1300" dirty="0"/>
          </a:p>
        </p:txBody>
      </p:sp>
      <p:sp>
        <p:nvSpPr>
          <p:cNvPr id="13" name="text-51"/>
          <p:cNvSpPr txBox="1"/>
          <p:nvPr/>
        </p:nvSpPr>
        <p:spPr>
          <a:xfrm>
            <a:off x="3429000" y="201168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2026 全年预测，同比 +87.9%；2025—2030 年 CAGR 50.3%</a:t>
            </a:r>
            <a:endParaRPr lang="en-US" sz="1150" dirty="0"/>
          </a:p>
        </p:txBody>
      </p:sp>
      <p:sp>
        <p:nvSpPr>
          <p:cNvPr id="14" name="text-52"/>
          <p:cNvSpPr txBox="1"/>
          <p:nvPr/>
        </p:nvSpPr>
        <p:spPr>
          <a:xfrm>
            <a:off x="3429000" y="28803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IDC 与浪潮信息《2026 年中国人工智能计算力发展评估报告》</a:t>
            </a:r>
            <a:endParaRPr lang="en-US" sz="950" dirty="0"/>
          </a:p>
        </p:txBody>
      </p:sp>
      <p:sp>
        <p:nvSpPr>
          <p:cNvPr id="15" name="panel-53"/>
          <p:cNvSpPr/>
          <p:nvPr/>
        </p:nvSpPr>
        <p:spPr>
          <a:xfrm>
            <a:off x="6035040" y="1005840"/>
            <a:ext cx="2606040" cy="2331720"/>
          </a:xfrm>
          <a:prstGeom prst="roundRect">
            <a:avLst>
              <a:gd name="adj" fmla="val 235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6" name="tag-54"/>
          <p:cNvSpPr/>
          <p:nvPr/>
        </p:nvSpPr>
        <p:spPr>
          <a:xfrm>
            <a:off x="6217920" y="114300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3FB27F"/>
          </a:solidFill>
          <a:ln w="6350">
            <a:solidFill>
              <a:srgbClr val="3FB27F"/>
            </a:solidFill>
            <a:prstDash val="solid"/>
          </a:ln>
        </p:spPr>
      </p:sp>
      <p:sp>
        <p:nvSpPr>
          <p:cNvPr id="17" name="tagtext-55"/>
          <p:cNvSpPr txBox="1"/>
          <p:nvPr/>
        </p:nvSpPr>
        <p:spPr>
          <a:xfrm>
            <a:off x="6217920" y="114300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事实</a:t>
            </a:r>
            <a:endParaRPr lang="en-US" sz="900" dirty="0"/>
          </a:p>
        </p:txBody>
      </p:sp>
      <p:sp>
        <p:nvSpPr>
          <p:cNvPr id="18" name="text-56"/>
          <p:cNvSpPr txBox="1"/>
          <p:nvPr/>
        </p:nvSpPr>
        <p:spPr>
          <a:xfrm>
            <a:off x="621792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E8EDF3"/>
                </a:solidFill>
              </a:rPr>
              <a:t>2,394</a:t>
            </a:r>
            <a:r>
              <a:rPr lang="en-US" sz="1100" dirty="0">
                <a:solidFill>
                  <a:srgbClr val="C9D2DE"/>
                </a:solidFill>
              </a:rPr>
              <a:t> 亿元</a:t>
            </a:r>
            <a:endParaRPr lang="en-US" sz="1300" dirty="0"/>
          </a:p>
        </p:txBody>
      </p:sp>
      <p:sp>
        <p:nvSpPr>
          <p:cNvPr id="19" name="text-57"/>
          <p:cNvSpPr txBox="1"/>
          <p:nvPr/>
        </p:nvSpPr>
        <p:spPr>
          <a:xfrm>
            <a:off x="6217920" y="201168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中国 AI 算力市场 337 亿美元 × 7.1，作为 TAM 基准（IT 口径）；新版报告可能上修</a:t>
            </a:r>
            <a:endParaRPr lang="en-US" sz="1150" dirty="0"/>
          </a:p>
        </p:txBody>
      </p:sp>
      <p:sp>
        <p:nvSpPr>
          <p:cNvPr id="20" name="text-58"/>
          <p:cNvSpPr txBox="1"/>
          <p:nvPr/>
        </p:nvSpPr>
        <p:spPr>
          <a:xfrm>
            <a:off x="6217920" y="28803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IDC</a:t>
            </a:r>
            <a:endParaRPr lang="en-US" sz="950" dirty="0"/>
          </a:p>
        </p:txBody>
      </p:sp>
      <p:sp>
        <p:nvSpPr>
          <p:cNvPr id="21" name="panel-59"/>
          <p:cNvSpPr/>
          <p:nvPr/>
        </p:nvSpPr>
        <p:spPr>
          <a:xfrm>
            <a:off x="457200" y="3520440"/>
            <a:ext cx="8229600" cy="1097280"/>
          </a:xfrm>
          <a:prstGeom prst="roundRect">
            <a:avLst>
              <a:gd name="adj" fmla="val 5000"/>
            </a:avLst>
          </a:prstGeom>
          <a:solidFill>
            <a:srgbClr val="22190F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22" name="tag-60"/>
          <p:cNvSpPr/>
          <p:nvPr/>
        </p:nvSpPr>
        <p:spPr>
          <a:xfrm>
            <a:off x="640080" y="3657600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F0A63C"/>
          </a:solidFill>
          <a:ln w="6350">
            <a:solidFill>
              <a:srgbClr val="F0A63C"/>
            </a:solidFill>
            <a:prstDash val="solid"/>
          </a:ln>
        </p:spPr>
      </p:sp>
      <p:sp>
        <p:nvSpPr>
          <p:cNvPr id="23" name="tagtext-61"/>
          <p:cNvSpPr txBox="1"/>
          <p:nvPr/>
        </p:nvSpPr>
        <p:spPr>
          <a:xfrm>
            <a:off x="640080" y="36576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更正</a:t>
            </a:r>
            <a:endParaRPr lang="en-US" sz="900" dirty="0"/>
          </a:p>
        </p:txBody>
      </p:sp>
      <p:sp>
        <p:nvSpPr>
          <p:cNvPr id="24" name="text-62"/>
          <p:cNvSpPr txBox="1"/>
          <p:nvPr/>
        </p:nvSpPr>
        <p:spPr>
          <a:xfrm>
            <a:off x="1234440" y="3639312"/>
            <a:ext cx="7269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E8EDF3"/>
                </a:solidFill>
              </a:rPr>
              <a:t>首发版写的「2026 年智能算力 1,271.4 EFLOPS、未来五年 CAGR 52.3%」已删除。</a:t>
            </a:r>
            <a:r>
              <a:rPr lang="en-US" sz="1200" dirty="0">
                <a:solidFill>
                  <a:srgbClr val="C9D2DE"/>
                </a:solidFill>
              </a:rPr>
              <a:t>该数字出自 IDC 2023 年 1 月发布的《2022—2023 中国人工智能计算力发展评估报告》，是三年多前对 2026 年的预测，不是现状。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TAM → SAM：2,394 亿元经三道扣减到 958 亿元</a:t>
            </a:r>
            <a:endParaRPr lang="en-US" sz="2400" dirty="0"/>
          </a:p>
        </p:txBody>
      </p:sp>
      <p:sp>
        <p:nvSpPr>
          <p:cNvPr id="3" name="panel-63"/>
          <p:cNvSpPr/>
          <p:nvPr/>
        </p:nvSpPr>
        <p:spPr>
          <a:xfrm>
            <a:off x="457200" y="960120"/>
            <a:ext cx="4846320" cy="3611880"/>
          </a:xfrm>
          <a:prstGeom prst="roundRect">
            <a:avLst>
              <a:gd name="adj" fmla="val 1519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graphicFrame>
        <p:nvGraphicFramePr>
          <p:cNvPr id="4" name="chart-64" descr=""/>
          <p:cNvGraphicFramePr/>
          <p:nvPr/>
        </p:nvGraphicFramePr>
        <p:xfrm>
          <a:off x="594360" y="1097280"/>
          <a:ext cx="457200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panel-65"/>
          <p:cNvSpPr/>
          <p:nvPr/>
        </p:nvSpPr>
        <p:spPr>
          <a:xfrm>
            <a:off x="5486400" y="960120"/>
            <a:ext cx="3200400" cy="1097280"/>
          </a:xfrm>
          <a:prstGeom prst="roundRect">
            <a:avLst>
              <a:gd name="adj" fmla="val 5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6" name="text-66"/>
          <p:cNvSpPr txBox="1"/>
          <p:nvPr/>
        </p:nvSpPr>
        <p:spPr>
          <a:xfrm>
            <a:off x="5623560" y="1069848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E8EDF3"/>
                </a:solidFill>
              </a:rPr>
              <a:t>× 52.3%</a:t>
            </a:r>
            <a:endParaRPr lang="en-US" sz="1800" dirty="0"/>
          </a:p>
        </p:txBody>
      </p:sp>
      <p:sp>
        <p:nvSpPr>
          <p:cNvPr id="7" name="tag-67"/>
          <p:cNvSpPr/>
          <p:nvPr/>
        </p:nvSpPr>
        <p:spPr>
          <a:xfrm>
            <a:off x="8046720" y="1106424"/>
            <a:ext cx="502920" cy="201168"/>
          </a:xfrm>
          <a:prstGeom prst="roundRect">
            <a:avLst>
              <a:gd name="adj" fmla="val 18182"/>
            </a:avLst>
          </a:prstGeom>
          <a:solidFill>
            <a:srgbClr val="F0A63C"/>
          </a:solidFill>
          <a:ln w="6350">
            <a:solidFill>
              <a:srgbClr val="F0A63C"/>
            </a:solidFill>
            <a:prstDash val="solid"/>
          </a:ln>
        </p:spPr>
      </p:sp>
      <p:sp>
        <p:nvSpPr>
          <p:cNvPr id="8" name="tagtext-68"/>
          <p:cNvSpPr txBox="1"/>
          <p:nvPr/>
        </p:nvSpPr>
        <p:spPr>
          <a:xfrm>
            <a:off x="8046720" y="1106424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未核实</a:t>
            </a:r>
            <a:endParaRPr lang="en-US" sz="900" dirty="0"/>
          </a:p>
        </p:txBody>
      </p:sp>
      <p:sp>
        <p:nvSpPr>
          <p:cNvPr id="9" name="text-69"/>
          <p:cNvSpPr txBox="1"/>
          <p:nvPr/>
        </p:nvSpPr>
        <p:spPr>
          <a:xfrm>
            <a:off x="5623560" y="139903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C9D2DE"/>
                </a:solidFill>
              </a:rPr>
              <a:t>国产可及份额</a:t>
            </a:r>
            <a:endParaRPr lang="en-US" sz="1150" dirty="0"/>
          </a:p>
        </p:txBody>
      </p:sp>
      <p:sp>
        <p:nvSpPr>
          <p:cNvPr id="10" name="text-70"/>
          <p:cNvSpPr txBox="1"/>
          <p:nvPr/>
        </p:nvSpPr>
        <p:spPr>
          <a:xfrm>
            <a:off x="5623560" y="161848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2026Q1「首次超过 52.3%」，来源链接已失效；出货量还是金额口径不明；计算取「等于」</a:t>
            </a:r>
            <a:endParaRPr lang="en-US" sz="950" dirty="0"/>
          </a:p>
        </p:txBody>
      </p:sp>
      <p:sp>
        <p:nvSpPr>
          <p:cNvPr id="11" name="panel-71"/>
          <p:cNvSpPr/>
          <p:nvPr/>
        </p:nvSpPr>
        <p:spPr>
          <a:xfrm>
            <a:off x="5486400" y="2176272"/>
            <a:ext cx="3200400" cy="1097280"/>
          </a:xfrm>
          <a:prstGeom prst="roundRect">
            <a:avLst>
              <a:gd name="adj" fmla="val 5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2" name="text-72"/>
          <p:cNvSpPr txBox="1"/>
          <p:nvPr/>
        </p:nvSpPr>
        <p:spPr>
          <a:xfrm>
            <a:off x="5623560" y="228600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E8EDF3"/>
                </a:solidFill>
              </a:rPr>
              <a:t>× 85%</a:t>
            </a:r>
            <a:endParaRPr lang="en-US" sz="1800" dirty="0"/>
          </a:p>
        </p:txBody>
      </p:sp>
      <p:sp>
        <p:nvSpPr>
          <p:cNvPr id="13" name="tag-73"/>
          <p:cNvSpPr/>
          <p:nvPr/>
        </p:nvSpPr>
        <p:spPr>
          <a:xfrm>
            <a:off x="7772400" y="2322576"/>
            <a:ext cx="777240" cy="201168"/>
          </a:xfrm>
          <a:prstGeom prst="roundRect">
            <a:avLst>
              <a:gd name="adj" fmla="val 18182"/>
            </a:avLst>
          </a:prstGeom>
          <a:solidFill>
            <a:srgbClr val="7A8BA6"/>
          </a:solidFill>
          <a:ln w="6350">
            <a:solidFill>
              <a:srgbClr val="7A8BA6"/>
            </a:solidFill>
            <a:prstDash val="solid"/>
          </a:ln>
        </p:spPr>
      </p:sp>
      <p:sp>
        <p:nvSpPr>
          <p:cNvPr id="14" name="tagtext-74"/>
          <p:cNvSpPr txBox="1"/>
          <p:nvPr/>
        </p:nvSpPr>
        <p:spPr>
          <a:xfrm>
            <a:off x="7772400" y="2322576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编辑部估计</a:t>
            </a:r>
            <a:endParaRPr lang="en-US" sz="900" dirty="0"/>
          </a:p>
        </p:txBody>
      </p:sp>
      <p:sp>
        <p:nvSpPr>
          <p:cNvPr id="15" name="text-75"/>
          <p:cNvSpPr txBox="1"/>
          <p:nvPr/>
        </p:nvSpPr>
        <p:spPr>
          <a:xfrm>
            <a:off x="5623560" y="2615184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C9D2DE"/>
                </a:solidFill>
              </a:rPr>
              <a:t>华为可覆盖环节</a:t>
            </a:r>
            <a:endParaRPr lang="en-US" sz="1150" dirty="0"/>
          </a:p>
        </p:txBody>
      </p:sp>
      <p:sp>
        <p:nvSpPr>
          <p:cNvPr id="16" name="text-76"/>
          <p:cNvSpPr txBox="1"/>
          <p:nvPr/>
        </p:nvSpPr>
        <p:spPr>
          <a:xfrm>
            <a:off x="5623560" y="28346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扣除纯软件、数据标注、第三方平台等</a:t>
            </a:r>
            <a:endParaRPr lang="en-US" sz="950" dirty="0"/>
          </a:p>
        </p:txBody>
      </p:sp>
      <p:sp>
        <p:nvSpPr>
          <p:cNvPr id="17" name="panel-77"/>
          <p:cNvSpPr/>
          <p:nvPr/>
        </p:nvSpPr>
        <p:spPr>
          <a:xfrm>
            <a:off x="5486400" y="3392424"/>
            <a:ext cx="3200400" cy="1097280"/>
          </a:xfrm>
          <a:prstGeom prst="roundRect">
            <a:avLst>
              <a:gd name="adj" fmla="val 5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8" name="text-78"/>
          <p:cNvSpPr txBox="1"/>
          <p:nvPr/>
        </p:nvSpPr>
        <p:spPr>
          <a:xfrm>
            <a:off x="5623560" y="350215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E8EDF3"/>
                </a:solidFill>
              </a:rPr>
              <a:t>× 90%</a:t>
            </a:r>
            <a:endParaRPr lang="en-US" sz="1800" dirty="0"/>
          </a:p>
        </p:txBody>
      </p:sp>
      <p:sp>
        <p:nvSpPr>
          <p:cNvPr id="19" name="tag-79"/>
          <p:cNvSpPr/>
          <p:nvPr/>
        </p:nvSpPr>
        <p:spPr>
          <a:xfrm>
            <a:off x="7772400" y="3538728"/>
            <a:ext cx="777240" cy="201168"/>
          </a:xfrm>
          <a:prstGeom prst="roundRect">
            <a:avLst>
              <a:gd name="adj" fmla="val 18182"/>
            </a:avLst>
          </a:prstGeom>
          <a:solidFill>
            <a:srgbClr val="7A8BA6"/>
          </a:solidFill>
          <a:ln w="6350">
            <a:solidFill>
              <a:srgbClr val="7A8BA6"/>
            </a:solidFill>
            <a:prstDash val="solid"/>
          </a:ln>
        </p:spPr>
      </p:sp>
      <p:sp>
        <p:nvSpPr>
          <p:cNvPr id="20" name="tagtext-80"/>
          <p:cNvSpPr txBox="1"/>
          <p:nvPr/>
        </p:nvSpPr>
        <p:spPr>
          <a:xfrm>
            <a:off x="7772400" y="3538728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编辑部估计</a:t>
            </a:r>
            <a:endParaRPr lang="en-US" sz="900" dirty="0"/>
          </a:p>
        </p:txBody>
      </p:sp>
      <p:sp>
        <p:nvSpPr>
          <p:cNvPr id="21" name="text-81"/>
          <p:cNvSpPr txBox="1"/>
          <p:nvPr/>
        </p:nvSpPr>
        <p:spPr>
          <a:xfrm>
            <a:off x="5623560" y="3831336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C9D2DE"/>
                </a:solidFill>
              </a:rPr>
              <a:t>客户非排他</a:t>
            </a:r>
            <a:endParaRPr lang="en-US" sz="1150" dirty="0"/>
          </a:p>
        </p:txBody>
      </p:sp>
      <p:sp>
        <p:nvSpPr>
          <p:cNvPr id="22" name="text-82"/>
          <p:cNvSpPr txBox="1"/>
          <p:nvPr/>
        </p:nvSpPr>
        <p:spPr>
          <a:xfrm>
            <a:off x="5623560" y="405079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扣除已锁定竞品栈的客户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SAM → SOM：958 亿元到基准 543 亿元</a:t>
            </a:r>
            <a:endParaRPr lang="en-US" sz="2400" dirty="0"/>
          </a:p>
        </p:txBody>
      </p:sp>
      <p:sp>
        <p:nvSpPr>
          <p:cNvPr id="3" name="panel-83"/>
          <p:cNvSpPr/>
          <p:nvPr/>
        </p:nvSpPr>
        <p:spPr>
          <a:xfrm>
            <a:off x="457200" y="960120"/>
            <a:ext cx="4846320" cy="3611880"/>
          </a:xfrm>
          <a:prstGeom prst="roundRect">
            <a:avLst>
              <a:gd name="adj" fmla="val 1519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graphicFrame>
        <p:nvGraphicFramePr>
          <p:cNvPr id="4" name="chart-84" descr=""/>
          <p:cNvGraphicFramePr/>
          <p:nvPr/>
        </p:nvGraphicFramePr>
        <p:xfrm>
          <a:off x="594360" y="1097280"/>
          <a:ext cx="457200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panel-85"/>
          <p:cNvSpPr/>
          <p:nvPr/>
        </p:nvSpPr>
        <p:spPr>
          <a:xfrm>
            <a:off x="5486400" y="960120"/>
            <a:ext cx="3200400" cy="786384"/>
          </a:xfrm>
          <a:prstGeom prst="roundRect">
            <a:avLst>
              <a:gd name="adj" fmla="val 6977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6" name="text-86"/>
          <p:cNvSpPr txBox="1"/>
          <p:nvPr/>
        </p:nvSpPr>
        <p:spPr>
          <a:xfrm>
            <a:off x="5623560" y="10515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× 70%</a:t>
            </a:r>
            <a:endParaRPr lang="en-US" sz="1500" dirty="0"/>
          </a:p>
        </p:txBody>
      </p:sp>
      <p:sp>
        <p:nvSpPr>
          <p:cNvPr id="7" name="tag-87"/>
          <p:cNvSpPr/>
          <p:nvPr/>
        </p:nvSpPr>
        <p:spPr>
          <a:xfrm>
            <a:off x="8046720" y="1069848"/>
            <a:ext cx="502920" cy="201168"/>
          </a:xfrm>
          <a:prstGeom prst="roundRect">
            <a:avLst>
              <a:gd name="adj" fmla="val 18182"/>
            </a:avLst>
          </a:prstGeom>
          <a:solidFill>
            <a:srgbClr val="F0A63C"/>
          </a:solidFill>
          <a:ln w="6350">
            <a:solidFill>
              <a:srgbClr val="F0A63C"/>
            </a:solidFill>
            <a:prstDash val="solid"/>
          </a:ln>
        </p:spPr>
      </p:sp>
      <p:sp>
        <p:nvSpPr>
          <p:cNvPr id="8" name="tagtext-88"/>
          <p:cNvSpPr txBox="1"/>
          <p:nvPr/>
        </p:nvSpPr>
        <p:spPr>
          <a:xfrm>
            <a:off x="8046720" y="106984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未核实</a:t>
            </a:r>
            <a:endParaRPr lang="en-US" sz="900" dirty="0"/>
          </a:p>
        </p:txBody>
      </p:sp>
      <p:sp>
        <p:nvSpPr>
          <p:cNvPr id="9" name="text-89"/>
          <p:cNvSpPr txBox="1"/>
          <p:nvPr/>
        </p:nvSpPr>
        <p:spPr>
          <a:xfrm>
            <a:off x="6400800" y="1069848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50" b="1" dirty="0">
                <a:solidFill>
                  <a:srgbClr val="C9D2DE"/>
                </a:solidFill>
              </a:rPr>
              <a:t>华为占国产阵营</a:t>
            </a:r>
            <a:endParaRPr lang="en-US" sz="1050" dirty="0"/>
          </a:p>
        </p:txBody>
      </p:sp>
      <p:sp>
        <p:nvSpPr>
          <p:cNvPr id="10" name="text-90"/>
          <p:cNvSpPr txBox="1"/>
          <p:nvPr/>
        </p:nvSpPr>
        <p:spPr>
          <a:xfrm>
            <a:off x="5623560" y="13716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00" dirty="0">
                <a:solidFill>
                  <a:srgbClr val="8A96A8"/>
                </a:solidFill>
              </a:rPr>
              <a:t>2026Q1 口径，与 52.3% 同一来源，链接已失效；Bernstein 预测全年华为占整体 50%</a:t>
            </a:r>
            <a:endParaRPr lang="en-US" sz="900" dirty="0"/>
          </a:p>
        </p:txBody>
      </p:sp>
      <p:sp>
        <p:nvSpPr>
          <p:cNvPr id="11" name="panel-91"/>
          <p:cNvSpPr/>
          <p:nvPr/>
        </p:nvSpPr>
        <p:spPr>
          <a:xfrm>
            <a:off x="5486400" y="1856232"/>
            <a:ext cx="3200400" cy="786384"/>
          </a:xfrm>
          <a:prstGeom prst="roundRect">
            <a:avLst>
              <a:gd name="adj" fmla="val 6977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2" name="text-92"/>
          <p:cNvSpPr txBox="1"/>
          <p:nvPr/>
        </p:nvSpPr>
        <p:spPr>
          <a:xfrm>
            <a:off x="5623560" y="194767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× 88%</a:t>
            </a:r>
            <a:endParaRPr lang="en-US" sz="1500" dirty="0"/>
          </a:p>
        </p:txBody>
      </p:sp>
      <p:sp>
        <p:nvSpPr>
          <p:cNvPr id="13" name="tag-93"/>
          <p:cNvSpPr/>
          <p:nvPr/>
        </p:nvSpPr>
        <p:spPr>
          <a:xfrm>
            <a:off x="7772400" y="1965960"/>
            <a:ext cx="777240" cy="201168"/>
          </a:xfrm>
          <a:prstGeom prst="roundRect">
            <a:avLst>
              <a:gd name="adj" fmla="val 18182"/>
            </a:avLst>
          </a:prstGeom>
          <a:solidFill>
            <a:srgbClr val="7A8BA6"/>
          </a:solidFill>
          <a:ln w="6350">
            <a:solidFill>
              <a:srgbClr val="7A8BA6"/>
            </a:solidFill>
            <a:prstDash val="solid"/>
          </a:ln>
        </p:spPr>
      </p:sp>
      <p:sp>
        <p:nvSpPr>
          <p:cNvPr id="14" name="tagtext-94"/>
          <p:cNvSpPr txBox="1"/>
          <p:nvPr/>
        </p:nvSpPr>
        <p:spPr>
          <a:xfrm>
            <a:off x="7772400" y="1965960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编辑部估计</a:t>
            </a:r>
            <a:endParaRPr lang="en-US" sz="900" dirty="0"/>
          </a:p>
        </p:txBody>
      </p:sp>
      <p:sp>
        <p:nvSpPr>
          <p:cNvPr id="15" name="text-95"/>
          <p:cNvSpPr txBox="1"/>
          <p:nvPr/>
        </p:nvSpPr>
        <p:spPr>
          <a:xfrm>
            <a:off x="6400800" y="1965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50" b="1" dirty="0">
                <a:solidFill>
                  <a:srgbClr val="C9D2DE"/>
                </a:solidFill>
              </a:rPr>
              <a:t>上架率 / 回款</a:t>
            </a:r>
            <a:endParaRPr lang="en-US" sz="1050" dirty="0"/>
          </a:p>
        </p:txBody>
      </p:sp>
      <p:sp>
        <p:nvSpPr>
          <p:cNvPr id="16" name="text-96"/>
          <p:cNvSpPr txBox="1"/>
          <p:nvPr/>
        </p:nvSpPr>
        <p:spPr>
          <a:xfrm>
            <a:off x="5623560" y="22677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00" dirty="0">
                <a:solidFill>
                  <a:srgbClr val="8A96A8"/>
                </a:solidFill>
              </a:rPr>
              <a:t>全国上架率 71.4%（事实）；系数本身为估计</a:t>
            </a:r>
            <a:endParaRPr lang="en-US" sz="900" dirty="0"/>
          </a:p>
        </p:txBody>
      </p:sp>
      <p:sp>
        <p:nvSpPr>
          <p:cNvPr id="17" name="panel-97"/>
          <p:cNvSpPr/>
          <p:nvPr/>
        </p:nvSpPr>
        <p:spPr>
          <a:xfrm>
            <a:off x="5486400" y="2752344"/>
            <a:ext cx="3200400" cy="786384"/>
          </a:xfrm>
          <a:prstGeom prst="roundRect">
            <a:avLst>
              <a:gd name="adj" fmla="val 6977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8" name="text-98"/>
          <p:cNvSpPr txBox="1"/>
          <p:nvPr/>
        </p:nvSpPr>
        <p:spPr>
          <a:xfrm>
            <a:off x="5623560" y="28437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E8EDF3"/>
                </a:solidFill>
              </a:rPr>
              <a:t>× 92%</a:t>
            </a:r>
            <a:endParaRPr lang="en-US" sz="1500" dirty="0"/>
          </a:p>
        </p:txBody>
      </p:sp>
      <p:sp>
        <p:nvSpPr>
          <p:cNvPr id="19" name="tag-99"/>
          <p:cNvSpPr/>
          <p:nvPr/>
        </p:nvSpPr>
        <p:spPr>
          <a:xfrm>
            <a:off x="7772400" y="2862072"/>
            <a:ext cx="777240" cy="201168"/>
          </a:xfrm>
          <a:prstGeom prst="roundRect">
            <a:avLst>
              <a:gd name="adj" fmla="val 18182"/>
            </a:avLst>
          </a:prstGeom>
          <a:solidFill>
            <a:srgbClr val="7A8BA6"/>
          </a:solidFill>
          <a:ln w="6350">
            <a:solidFill>
              <a:srgbClr val="7A8BA6"/>
            </a:solidFill>
            <a:prstDash val="solid"/>
          </a:ln>
        </p:spPr>
      </p:sp>
      <p:sp>
        <p:nvSpPr>
          <p:cNvPr id="20" name="tagtext-100"/>
          <p:cNvSpPr txBox="1"/>
          <p:nvPr/>
        </p:nvSpPr>
        <p:spPr>
          <a:xfrm>
            <a:off x="7772400" y="286207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编辑部估计</a:t>
            </a:r>
            <a:endParaRPr lang="en-US" sz="900" dirty="0"/>
          </a:p>
        </p:txBody>
      </p:sp>
      <p:sp>
        <p:nvSpPr>
          <p:cNvPr id="21" name="text-101"/>
          <p:cNvSpPr txBox="1"/>
          <p:nvPr/>
        </p:nvSpPr>
        <p:spPr>
          <a:xfrm>
            <a:off x="6400800" y="286207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50" b="1" dirty="0">
                <a:solidFill>
                  <a:srgbClr val="C9D2DE"/>
                </a:solidFill>
              </a:rPr>
              <a:t>产能与供应约束</a:t>
            </a:r>
            <a:endParaRPr lang="en-US" sz="1050" dirty="0"/>
          </a:p>
        </p:txBody>
      </p:sp>
      <p:sp>
        <p:nvSpPr>
          <p:cNvPr id="22" name="text-102"/>
          <p:cNvSpPr txBox="1"/>
          <p:nvPr/>
        </p:nvSpPr>
        <p:spPr>
          <a:xfrm>
            <a:off x="5623560" y="316382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00" dirty="0">
                <a:solidFill>
                  <a:srgbClr val="8A96A8"/>
                </a:solidFill>
              </a:rPr>
              <a:t>先进制程产能约束</a:t>
            </a:r>
            <a:endParaRPr lang="en-US" sz="900" dirty="0"/>
          </a:p>
        </p:txBody>
      </p:sp>
      <p:sp>
        <p:nvSpPr>
          <p:cNvPr id="23" name="panel-103"/>
          <p:cNvSpPr/>
          <p:nvPr/>
        </p:nvSpPr>
        <p:spPr>
          <a:xfrm>
            <a:off x="5486400" y="3657600"/>
            <a:ext cx="3200400" cy="914400"/>
          </a:xfrm>
          <a:prstGeom prst="roundRect">
            <a:avLst>
              <a:gd name="adj" fmla="val 6000"/>
            </a:avLst>
          </a:prstGeom>
          <a:solidFill>
            <a:srgbClr val="22190F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24" name="text-104"/>
          <p:cNvSpPr txBox="1"/>
          <p:nvPr/>
        </p:nvSpPr>
        <p:spPr>
          <a:xfrm>
            <a:off x="5623560" y="37490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50" b="1" dirty="0">
                <a:solidFill>
                  <a:srgbClr val="F0A63C"/>
                </a:solidFill>
              </a:rPr>
              <a:t>四个估计系数连乘 0.62</a:t>
            </a:r>
            <a:r>
              <a:rPr lang="en-US" sz="1050" dirty="0">
                <a:solidFill>
                  <a:srgbClr val="C9D2DE"/>
                </a:solidFill>
              </a:rPr>
              <a:t>，近四成扣减没有外部依据，且可能部分重叠、重复扣减。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敏感性：543 亿元是一个点，合理区间约 400—800 亿元</a:t>
            </a:r>
            <a:endParaRPr lang="en-US" sz="2400" dirty="0"/>
          </a:p>
        </p:txBody>
      </p:sp>
      <p:sp>
        <p:nvSpPr>
          <p:cNvPr id="3" name="panel-105"/>
          <p:cNvSpPr/>
          <p:nvPr/>
        </p:nvSpPr>
        <p:spPr>
          <a:xfrm>
            <a:off x="457200" y="960120"/>
            <a:ext cx="4206240" cy="3611880"/>
          </a:xfrm>
          <a:prstGeom prst="roundRect">
            <a:avLst>
              <a:gd name="adj" fmla="val 1519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graphicFrame>
        <p:nvGraphicFramePr>
          <p:cNvPr id="4" name="chart-106" descr=""/>
          <p:cNvGraphicFramePr/>
          <p:nvPr/>
        </p:nvGraphicFramePr>
        <p:xfrm>
          <a:off x="594360" y="1097280"/>
          <a:ext cx="393192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7" name="table-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92040" y="1005840"/>
          <a:ext cx="379476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051560"/>
                <a:gridCol w="1005840"/>
                <a:gridCol w="100584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情景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TAM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国产份额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华为占国产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保守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2,394 亿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45%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60%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E5484D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基准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2,394 亿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52.3%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70%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乐观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上修 20%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60%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75%</a:t>
                      </a:r>
                      <a:endParaRPr lang="en-US" sz="115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</a:tbl>
          </a:graphicData>
        </a:graphic>
      </p:graphicFrame>
      <p:sp>
        <p:nvSpPr>
          <p:cNvPr id="6" name="text-108"/>
          <p:cNvSpPr txBox="1"/>
          <p:nvPr/>
        </p:nvSpPr>
        <p:spPr>
          <a:xfrm>
            <a:off x="4892040" y="251460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8A96A8"/>
                </a:solidFill>
              </a:rPr>
              <a:t>其余四个编辑部系数不变，只拨动三个有外部分歧的变量。</a:t>
            </a:r>
            <a:endParaRPr lang="en-US" sz="1100" dirty="0"/>
          </a:p>
        </p:txBody>
      </p:sp>
      <p:sp>
        <p:nvSpPr>
          <p:cNvPr id="7" name="panel-109"/>
          <p:cNvSpPr/>
          <p:nvPr/>
        </p:nvSpPr>
        <p:spPr>
          <a:xfrm>
            <a:off x="4892040" y="3063240"/>
            <a:ext cx="3794760" cy="1508760"/>
          </a:xfrm>
          <a:prstGeom prst="roundRect">
            <a:avLst>
              <a:gd name="adj" fmla="val 3636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8" name="tag-110"/>
          <p:cNvSpPr/>
          <p:nvPr/>
        </p:nvSpPr>
        <p:spPr>
          <a:xfrm>
            <a:off x="5074920" y="320040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9" name="tagtext-111"/>
          <p:cNvSpPr txBox="1"/>
          <p:nvPr/>
        </p:nvSpPr>
        <p:spPr>
          <a:xfrm>
            <a:off x="5074920" y="320040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推断</a:t>
            </a:r>
            <a:endParaRPr lang="en-US" sz="900" dirty="0"/>
          </a:p>
        </p:txBody>
      </p:sp>
      <p:sp>
        <p:nvSpPr>
          <p:cNvPr id="10" name="text-112"/>
          <p:cNvSpPr txBox="1"/>
          <p:nvPr/>
        </p:nvSpPr>
        <p:spPr>
          <a:xfrm>
            <a:off x="5074920" y="3493008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E8EDF3"/>
                </a:solidFill>
              </a:rPr>
              <a:t>区间宽度达 2 倍。</a:t>
            </a:r>
            <a:r>
              <a:rPr lang="en-US" sz="1200" dirty="0">
                <a:solidFill>
                  <a:srgbClr val="C9D2DE"/>
                </a:solidFill>
              </a:rPr>
              <a:t>首发版把结果精确到个位数，给了读者超出证据的确定感。</a:t>
            </a:r>
            <a:r>
              <a:rPr lang="en-US" sz="1200" b="1" dirty="0">
                <a:solidFill>
                  <a:srgbClr val="E8EDF3"/>
                </a:solidFill>
              </a:rPr>
              <a:t>引用本测算时，请引用区间，不要只引用 543 亿元。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2026H2—2027 作战地图：守、抢、养、慎</a:t>
            </a:r>
            <a:endParaRPr lang="en-US" sz="2400" dirty="0"/>
          </a:p>
        </p:txBody>
      </p:sp>
      <p:pic>
        <p:nvPicPr>
          <p:cNvPr id="3" name="map-113" descr="智算作战地图：横轴为国产化阻力，纵轴为单项目金额，气泡为各行业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914400"/>
            <a:ext cx="5928183" cy="3703320"/>
          </a:xfrm>
          <a:prstGeom prst="rect">
            <a:avLst/>
          </a:prstGeom>
        </p:spPr>
      </p:pic>
      <p:sp>
        <p:nvSpPr>
          <p:cNvPr id="4" name="panel-114"/>
          <p:cNvSpPr/>
          <p:nvPr/>
        </p:nvSpPr>
        <p:spPr>
          <a:xfrm>
            <a:off x="6613983" y="914400"/>
            <a:ext cx="2072817" cy="658368"/>
          </a:xfrm>
          <a:prstGeom prst="roundRect">
            <a:avLst>
              <a:gd name="adj" fmla="val 833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5" name="dot-115"/>
          <p:cNvSpPr/>
          <p:nvPr/>
        </p:nvSpPr>
        <p:spPr>
          <a:xfrm>
            <a:off x="6723711" y="1060704"/>
            <a:ext cx="365760" cy="365760"/>
          </a:xfrm>
          <a:prstGeom prst="ellipse">
            <a:avLst/>
          </a:prstGeom>
          <a:solidFill>
            <a:srgbClr val="4C8DFF"/>
          </a:solidFill>
          <a:ln w="12700">
            <a:solidFill>
              <a:srgbClr val="4C8DFF"/>
            </a:solidFill>
            <a:prstDash val="solid"/>
          </a:ln>
        </p:spPr>
      </p:sp>
      <p:sp>
        <p:nvSpPr>
          <p:cNvPr id="6" name="text-116"/>
          <p:cNvSpPr txBox="1"/>
          <p:nvPr/>
        </p:nvSpPr>
        <p:spPr>
          <a:xfrm>
            <a:off x="6723711" y="1060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0B0F15"/>
                </a:solidFill>
              </a:rPr>
              <a:t>守</a:t>
            </a:r>
            <a:endParaRPr lang="en-US" sz="1300" dirty="0"/>
          </a:p>
        </p:txBody>
      </p:sp>
      <p:sp>
        <p:nvSpPr>
          <p:cNvPr id="7" name="text-117"/>
          <p:cNvSpPr txBox="1"/>
          <p:nvPr/>
        </p:nvSpPr>
        <p:spPr>
          <a:xfrm>
            <a:off x="7180911" y="1024128"/>
            <a:ext cx="143273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运营商 + 政务</a:t>
            </a:r>
            <a:endParaRPr lang="en-US" sz="1100" dirty="0"/>
          </a:p>
        </p:txBody>
      </p:sp>
      <p:sp>
        <p:nvSpPr>
          <p:cNvPr id="8" name="panel-118"/>
          <p:cNvSpPr/>
          <p:nvPr/>
        </p:nvSpPr>
        <p:spPr>
          <a:xfrm>
            <a:off x="6613983" y="1691640"/>
            <a:ext cx="2072817" cy="658368"/>
          </a:xfrm>
          <a:prstGeom prst="roundRect">
            <a:avLst>
              <a:gd name="adj" fmla="val 833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9" name="dot-119"/>
          <p:cNvSpPr/>
          <p:nvPr/>
        </p:nvSpPr>
        <p:spPr>
          <a:xfrm>
            <a:off x="6723711" y="1837944"/>
            <a:ext cx="365760" cy="36576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10" name="text-120"/>
          <p:cNvSpPr txBox="1"/>
          <p:nvPr/>
        </p:nvSpPr>
        <p:spPr>
          <a:xfrm>
            <a:off x="6723711" y="1837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0B0F15"/>
                </a:solidFill>
              </a:rPr>
              <a:t>抢</a:t>
            </a:r>
            <a:endParaRPr lang="en-US" sz="1300" dirty="0"/>
          </a:p>
        </p:txBody>
      </p:sp>
      <p:sp>
        <p:nvSpPr>
          <p:cNvPr id="11" name="text-121"/>
          <p:cNvSpPr txBox="1"/>
          <p:nvPr/>
        </p:nvSpPr>
        <p:spPr>
          <a:xfrm>
            <a:off x="7180911" y="1801368"/>
            <a:ext cx="143273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交通（入围窗口）</a:t>
            </a:r>
            <a:endParaRPr lang="en-US" sz="1100" dirty="0"/>
          </a:p>
        </p:txBody>
      </p:sp>
      <p:sp>
        <p:nvSpPr>
          <p:cNvPr id="12" name="panel-122"/>
          <p:cNvSpPr/>
          <p:nvPr/>
        </p:nvSpPr>
        <p:spPr>
          <a:xfrm>
            <a:off x="6613983" y="2468880"/>
            <a:ext cx="2072817" cy="658368"/>
          </a:xfrm>
          <a:prstGeom prst="roundRect">
            <a:avLst>
              <a:gd name="adj" fmla="val 833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3" name="dot-123"/>
          <p:cNvSpPr/>
          <p:nvPr/>
        </p:nvSpPr>
        <p:spPr>
          <a:xfrm>
            <a:off x="6723711" y="2615184"/>
            <a:ext cx="365760" cy="365760"/>
          </a:xfrm>
          <a:prstGeom prst="ellipse">
            <a:avLst/>
          </a:prstGeom>
          <a:solidFill>
            <a:srgbClr val="3FB27F"/>
          </a:solidFill>
          <a:ln w="12700">
            <a:solidFill>
              <a:srgbClr val="3FB27F"/>
            </a:solidFill>
            <a:prstDash val="solid"/>
          </a:ln>
        </p:spPr>
      </p:sp>
      <p:sp>
        <p:nvSpPr>
          <p:cNvPr id="14" name="text-124"/>
          <p:cNvSpPr txBox="1"/>
          <p:nvPr/>
        </p:nvSpPr>
        <p:spPr>
          <a:xfrm>
            <a:off x="6723711" y="26151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0B0F15"/>
                </a:solidFill>
              </a:rPr>
              <a:t>养</a:t>
            </a:r>
            <a:endParaRPr lang="en-US" sz="1300" dirty="0"/>
          </a:p>
        </p:txBody>
      </p:sp>
      <p:sp>
        <p:nvSpPr>
          <p:cNvPr id="15" name="text-125"/>
          <p:cNvSpPr txBox="1"/>
          <p:nvPr/>
        </p:nvSpPr>
        <p:spPr>
          <a:xfrm>
            <a:off x="7180911" y="2578608"/>
            <a:ext cx="143273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钢铁 / 矿山 / 金融</a:t>
            </a:r>
            <a:endParaRPr lang="en-US" sz="1100" dirty="0"/>
          </a:p>
        </p:txBody>
      </p:sp>
      <p:sp>
        <p:nvSpPr>
          <p:cNvPr id="16" name="panel-126"/>
          <p:cNvSpPr/>
          <p:nvPr/>
        </p:nvSpPr>
        <p:spPr>
          <a:xfrm>
            <a:off x="6613983" y="3246120"/>
            <a:ext cx="2072817" cy="658368"/>
          </a:xfrm>
          <a:prstGeom prst="roundRect">
            <a:avLst>
              <a:gd name="adj" fmla="val 8333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7" name="dot-127"/>
          <p:cNvSpPr/>
          <p:nvPr/>
        </p:nvSpPr>
        <p:spPr>
          <a:xfrm>
            <a:off x="6723711" y="3392424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8" name="text-128"/>
          <p:cNvSpPr txBox="1"/>
          <p:nvPr/>
        </p:nvSpPr>
        <p:spPr>
          <a:xfrm>
            <a:off x="6723711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0B0F15"/>
                </a:solidFill>
              </a:rPr>
              <a:t>慎</a:t>
            </a:r>
            <a:endParaRPr lang="en-US" sz="1300" dirty="0"/>
          </a:p>
        </p:txBody>
      </p:sp>
      <p:sp>
        <p:nvSpPr>
          <p:cNvPr id="19" name="text-129"/>
          <p:cNvSpPr txBox="1"/>
          <p:nvPr/>
        </p:nvSpPr>
        <p:spPr>
          <a:xfrm>
            <a:off x="7180911" y="3355848"/>
            <a:ext cx="143273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部分公共智算中心</a:t>
            </a:r>
            <a:endParaRPr lang="en-US" sz="1100" dirty="0"/>
          </a:p>
        </p:txBody>
      </p:sp>
      <p:sp>
        <p:nvSpPr>
          <p:cNvPr id="20" name="text-130"/>
          <p:cNvSpPr txBox="1"/>
          <p:nvPr/>
        </p:nvSpPr>
        <p:spPr>
          <a:xfrm>
            <a:off x="6613983" y="4069080"/>
            <a:ext cx="20728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坐标为编辑部定性判断，非测量值。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战区一【守】运营商 + 政务：守住份额，计价待验证</a:t>
            </a:r>
            <a:endParaRPr lang="en-US" sz="2400" dirty="0"/>
          </a:p>
        </p:txBody>
      </p:sp>
      <p:sp>
        <p:nvSpPr>
          <p:cNvPr id="3" name="panel-131"/>
          <p:cNvSpPr/>
          <p:nvPr/>
        </p:nvSpPr>
        <p:spPr>
          <a:xfrm>
            <a:off x="457200" y="960120"/>
            <a:ext cx="4023360" cy="2377440"/>
          </a:xfrm>
          <a:prstGeom prst="roundRect">
            <a:avLst>
              <a:gd name="adj" fmla="val 2308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" name="text-132"/>
          <p:cNvSpPr txBox="1"/>
          <p:nvPr/>
        </p:nvSpPr>
        <p:spPr>
          <a:xfrm>
            <a:off x="640080" y="1097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运营商 · 最确定、渗透最深</a:t>
            </a:r>
            <a:endParaRPr lang="en-US" sz="1300" dirty="0"/>
          </a:p>
        </p:txBody>
      </p:sp>
      <p:sp>
        <p:nvSpPr>
          <p:cNvPr id="5" name="list-133"/>
          <p:cNvSpPr txBox="1"/>
          <p:nvPr/>
        </p:nvSpPr>
        <p:spPr>
          <a:xfrm>
            <a:off x="64008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b="1" dirty="0">
                <a:solidFill>
                  <a:srgbClr val="E8EDF3"/>
                </a:solidFill>
              </a:rPr>
              <a:t>157.58 亿元</a:t>
            </a:r>
            <a:r>
              <a:rPr lang="en-US" sz="1150" dirty="0">
                <a:solidFill>
                  <a:srgbClr val="C9D2DE"/>
                </a:solidFill>
              </a:rPr>
              <a:t>：1—6 月公开智算招标 32 个，中国移动约 92.56 亿元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b="1" dirty="0">
                <a:solidFill>
                  <a:srgbClr val="E8EDF3"/>
                </a:solidFill>
              </a:rPr>
              <a:t>191.17 亿元</a:t>
            </a:r>
            <a:r>
              <a:rPr lang="en-US" sz="1150" dirty="0">
                <a:solidFill>
                  <a:srgbClr val="C9D2DE"/>
                </a:solidFill>
              </a:rPr>
              <a:t>：1—5 月服务器与算力设备集采落地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b="1" dirty="0">
                <a:solidFill>
                  <a:srgbClr val="E8EDF3"/>
                </a:solidFill>
              </a:rPr>
              <a:t>6,208 卡 / 20.65 亿元</a:t>
            </a:r>
            <a:r>
              <a:rPr lang="en-US" sz="1150" dirty="0">
                <a:solidFill>
                  <a:srgbClr val="C9D2DE"/>
                </a:solidFill>
              </a:rPr>
              <a:t>：移动超节点集采，折合约 33.3 万元/卡（整机口径），5 家中标方均为昇腾伙伴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国产化采购率</a:t>
            </a:r>
            <a:r>
              <a:rPr lang="en-US" sz="1150" b="1" dirty="0">
                <a:solidFill>
                  <a:srgbClr val="E8EDF3"/>
                </a:solidFill>
              </a:rPr>
              <a:t>首次突破 100%</a:t>
            </a:r>
            <a:endParaRPr lang="en-US" sz="1150" dirty="0"/>
          </a:p>
        </p:txBody>
      </p:sp>
      <p:sp>
        <p:nvSpPr>
          <p:cNvPr id="6" name="panel-134"/>
          <p:cNvSpPr/>
          <p:nvPr/>
        </p:nvSpPr>
        <p:spPr>
          <a:xfrm>
            <a:off x="4663440" y="960120"/>
            <a:ext cx="4023360" cy="2377440"/>
          </a:xfrm>
          <a:prstGeom prst="roundRect">
            <a:avLst>
              <a:gd name="adj" fmla="val 2308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7" name="text-135"/>
          <p:cNvSpPr txBox="1"/>
          <p:nvPr/>
        </p:nvSpPr>
        <p:spPr>
          <a:xfrm>
            <a:off x="4846320" y="1097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政务 · 「Token 工厂」出现首个标的</a:t>
            </a:r>
            <a:endParaRPr lang="en-US" sz="1300" dirty="0"/>
          </a:p>
        </p:txBody>
      </p:sp>
      <p:sp>
        <p:nvSpPr>
          <p:cNvPr id="8" name="list-136"/>
          <p:cNvSpPr txBox="1"/>
          <p:nvPr/>
        </p:nvSpPr>
        <p:spPr>
          <a:xfrm>
            <a:off x="484632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杭州瀚融国产智算 Token 工厂：</a:t>
            </a:r>
            <a:r>
              <a:rPr lang="en-US" sz="1150" b="1" dirty="0">
                <a:solidFill>
                  <a:srgbClr val="E8EDF3"/>
                </a:solidFill>
              </a:rPr>
              <a:t>神州数码 7.17 亿元中标</a:t>
            </a:r>
            <a:r>
              <a:rPr lang="en-US" sz="1150" dirty="0">
                <a:solidFill>
                  <a:srgbClr val="C9D2DE"/>
                </a:solidFill>
              </a:rPr>
              <a:t>，鲲鹏 + 昇腾全栈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2026 年 5 月城市全域数字化相关上亿项目</a:t>
            </a:r>
            <a:r>
              <a:rPr lang="en-US" sz="1150" b="1" dirty="0">
                <a:solidFill>
                  <a:srgbClr val="E8EDF3"/>
                </a:solidFill>
              </a:rPr>
              <a:t> 11 个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国家级算力平台大单明确「拒绝进口」</a:t>
            </a:r>
            <a:endParaRPr lang="en-US" sz="1150" dirty="0"/>
          </a:p>
        </p:txBody>
      </p:sp>
      <p:sp>
        <p:nvSpPr>
          <p:cNvPr id="9" name="panel-137"/>
          <p:cNvSpPr/>
          <p:nvPr/>
        </p:nvSpPr>
        <p:spPr>
          <a:xfrm>
            <a:off x="457200" y="3474720"/>
            <a:ext cx="8229600" cy="1143000"/>
          </a:xfrm>
          <a:prstGeom prst="roundRect">
            <a:avLst>
              <a:gd name="adj" fmla="val 4800"/>
            </a:avLst>
          </a:prstGeom>
          <a:solidFill>
            <a:srgbClr val="1A2330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-138"/>
          <p:cNvSpPr txBox="1"/>
          <p:nvPr/>
        </p:nvSpPr>
        <p:spPr>
          <a:xfrm>
            <a:off x="640080" y="35844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战术锚点</a:t>
            </a:r>
            <a:endParaRPr lang="en-US" sz="1100" dirty="0"/>
          </a:p>
        </p:txBody>
      </p:sp>
      <p:sp>
        <p:nvSpPr>
          <p:cNvPr id="11" name="list-139"/>
          <p:cNvSpPr txBox="1"/>
          <p:nvPr/>
        </p:nvSpPr>
        <p:spPr>
          <a:xfrm>
            <a:off x="640080" y="3858768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守住</a:t>
            </a:r>
            <a:r>
              <a:rPr lang="en-US" sz="1150" b="1" dirty="0">
                <a:solidFill>
                  <a:srgbClr val="E8EDF3"/>
                </a:solidFill>
              </a:rPr>
              <a:t>整柜互联</a:t>
            </a:r>
            <a:r>
              <a:rPr lang="en-US" sz="1150" dirty="0">
                <a:solidFill>
                  <a:srgbClr val="C9D2DE"/>
                </a:solidFill>
              </a:rPr>
              <a:t>优势：768 卡超节点「累计发货超 500 套」仅见媒体报道，</a:t>
            </a:r>
            <a:r>
              <a:rPr lang="en-US" sz="1150" b="1" dirty="0">
                <a:solidFill>
                  <a:srgbClr val="F0A63C"/>
                </a:solidFill>
              </a:rPr>
              <a:t>未核实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Token 计价目前只有一个样本，</a:t>
            </a:r>
            <a:r>
              <a:rPr lang="en-US" sz="1150" b="1" dirty="0">
                <a:solidFill>
                  <a:srgbClr val="E8EDF3"/>
                </a:solidFill>
              </a:rPr>
              <a:t>属于待验证趋势</a:t>
            </a:r>
            <a:r>
              <a:rPr lang="en-US" sz="1150" dirty="0">
                <a:solidFill>
                  <a:srgbClr val="C9D2DE"/>
                </a:solidFill>
              </a:rPr>
              <a:t>；若成立，利用率与降价风险会从业主转到建设运营方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战区二【抢】交通是 2027 增量，今年先抢入围</a:t>
            </a:r>
            <a:endParaRPr lang="en-US" sz="2400" dirty="0"/>
          </a:p>
        </p:txBody>
      </p:sp>
      <p:sp>
        <p:nvSpPr>
          <p:cNvPr id="3" name="panel-140"/>
          <p:cNvSpPr/>
          <p:nvPr/>
        </p:nvSpPr>
        <p:spPr>
          <a:xfrm>
            <a:off x="457200" y="960120"/>
            <a:ext cx="4023360" cy="3657600"/>
          </a:xfrm>
          <a:prstGeom prst="roundRect">
            <a:avLst>
              <a:gd name="adj" fmla="val 1500"/>
            </a:avLst>
          </a:prstGeom>
          <a:solidFill>
            <a:srgbClr val="1A2330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4" name="text-141"/>
          <p:cNvSpPr txBox="1"/>
          <p:nvPr/>
        </p:nvSpPr>
        <p:spPr>
          <a:xfrm>
            <a:off x="640080" y="1097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交通 · 管道已注水，闸门未开</a:t>
            </a:r>
            <a:endParaRPr lang="en-US" sz="1300" dirty="0"/>
          </a:p>
        </p:txBody>
      </p:sp>
      <p:sp>
        <p:nvSpPr>
          <p:cNvPr id="5" name="list-142"/>
          <p:cNvSpPr txBox="1"/>
          <p:nvPr/>
        </p:nvSpPr>
        <p:spPr>
          <a:xfrm>
            <a:off x="640080" y="14630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七部门印发「人工智能 + 交通运输」实施意见，部署</a:t>
            </a:r>
            <a:r>
              <a:rPr lang="en-US" sz="1150" b="1" dirty="0">
                <a:solidFill>
                  <a:srgbClr val="E8EDF3"/>
                </a:solidFill>
              </a:rPr>
              <a:t>16 项任务</a:t>
            </a:r>
            <a:r>
              <a:rPr lang="en-US" sz="1150" dirty="0">
                <a:solidFill>
                  <a:srgbClr val="C9D2DE"/>
                </a:solidFill>
              </a:rPr>
              <a:t>，目标 2027 年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交通运输部已公布第一批大模型智能体典型案例</a:t>
            </a:r>
            <a:endParaRPr lang="en-US" sz="11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C9D2DE"/>
                </a:solidFill>
              </a:rPr>
              <a:t>智慧公路重心转向车路协同网络化</a:t>
            </a:r>
            <a:endParaRPr lang="en-US" sz="1150" dirty="0"/>
          </a:p>
        </p:txBody>
      </p:sp>
      <p:sp>
        <p:nvSpPr>
          <p:cNvPr id="6" name="tag-143"/>
          <p:cNvSpPr/>
          <p:nvPr/>
        </p:nvSpPr>
        <p:spPr>
          <a:xfrm>
            <a:off x="640080" y="260604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4C8DFF"/>
          </a:solidFill>
          <a:ln w="6350">
            <a:solidFill>
              <a:srgbClr val="4C8DFF"/>
            </a:solidFill>
            <a:prstDash val="solid"/>
          </a:ln>
        </p:spPr>
      </p:sp>
      <p:sp>
        <p:nvSpPr>
          <p:cNvPr id="7" name="tagtext-144"/>
          <p:cNvSpPr txBox="1"/>
          <p:nvPr/>
        </p:nvSpPr>
        <p:spPr>
          <a:xfrm>
            <a:off x="640080" y="260604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预测</a:t>
            </a:r>
            <a:endParaRPr lang="en-US" sz="900" dirty="0"/>
          </a:p>
        </p:txBody>
      </p:sp>
      <p:sp>
        <p:nvSpPr>
          <p:cNvPr id="8" name="text-145"/>
          <p:cNvSpPr txBox="1"/>
          <p:nvPr/>
        </p:nvSpPr>
        <p:spPr>
          <a:xfrm>
            <a:off x="640080" y="2880360"/>
            <a:ext cx="3657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E8EDF3"/>
                </a:solidFill>
              </a:rPr>
              <a:t>未来 12 个月更可能产生咨询、标准和试点收入，</a:t>
            </a:r>
            <a:r>
              <a:rPr lang="en-US" sz="1150" dirty="0">
                <a:solidFill>
                  <a:srgbClr val="C9D2DE"/>
                </a:solidFill>
              </a:rPr>
              <a:t>不是大规模设备采购。现在是入围窗口：进标准组、进案例名单、进省级试点。别算进今年 KPI。</a:t>
            </a:r>
            <a:endParaRPr lang="en-US" sz="1150" dirty="0"/>
          </a:p>
        </p:txBody>
      </p:sp>
      <p:sp>
        <p:nvSpPr>
          <p:cNvPr id="9" name="panel-146"/>
          <p:cNvSpPr/>
          <p:nvPr/>
        </p:nvSpPr>
        <p:spPr>
          <a:xfrm>
            <a:off x="4663440" y="96012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0" name="text-147"/>
          <p:cNvSpPr txBox="1"/>
          <p:nvPr/>
        </p:nvSpPr>
        <p:spPr>
          <a:xfrm>
            <a:off x="4846320" y="1097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医疗 · 单项目天花板抬到亿元级</a:t>
            </a:r>
            <a:endParaRPr lang="en-US" sz="1300" dirty="0"/>
          </a:p>
        </p:txBody>
      </p:sp>
      <p:sp>
        <p:nvSpPr>
          <p:cNvPr id="11" name="text-148"/>
          <p:cNvSpPr txBox="1"/>
          <p:nvPr/>
        </p:nvSpPr>
        <p:spPr>
          <a:xfrm>
            <a:off x="4846320" y="1463040"/>
            <a:ext cx="365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E5484D"/>
                </a:solidFill>
              </a:rPr>
              <a:t>3.13 亿元</a:t>
            </a:r>
            <a:r>
              <a:rPr lang="en-US" sz="1150" dirty="0">
                <a:solidFill>
                  <a:srgbClr val="C9D2DE"/>
                </a:solidFill>
              </a:rPr>
              <a:t>：中山医院 AI 平台单项目；5 月医疗 AI 平台投入 5 亿元。政策目标 2027 年建立临床专病垂直大模型。</a:t>
            </a:r>
            <a:endParaRPr lang="en-US" sz="1150" dirty="0"/>
          </a:p>
        </p:txBody>
      </p:sp>
      <p:sp>
        <p:nvSpPr>
          <p:cNvPr id="12" name="panel-149"/>
          <p:cNvSpPr/>
          <p:nvPr/>
        </p:nvSpPr>
        <p:spPr>
          <a:xfrm>
            <a:off x="4663440" y="288036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3" name="text-150"/>
          <p:cNvSpPr txBox="1"/>
          <p:nvPr/>
        </p:nvSpPr>
        <p:spPr>
          <a:xfrm>
            <a:off x="4846320" y="3017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教育 · 单体大、数量少</a:t>
            </a:r>
            <a:endParaRPr lang="en-US" sz="1300" dirty="0"/>
          </a:p>
        </p:txBody>
      </p:sp>
      <p:sp>
        <p:nvSpPr>
          <p:cNvPr id="14" name="text-151"/>
          <p:cNvSpPr txBox="1"/>
          <p:nvPr/>
        </p:nvSpPr>
        <p:spPr>
          <a:xfrm>
            <a:off x="4846320" y="338328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E8EDF3"/>
                </a:solidFill>
              </a:rPr>
              <a:t>8.39 亿元 / 20,000P</a:t>
            </a:r>
            <a:r>
              <a:rPr lang="en-US" sz="1150" dirty="0">
                <a:solidFill>
                  <a:srgbClr val="C9D2DE"/>
                </a:solidFill>
              </a:rPr>
              <a:t>：青海海东训推一体化智算中心一期，折合约 </a:t>
            </a:r>
            <a:r>
              <a:rPr lang="en-US" sz="1150" b="1" dirty="0">
                <a:solidFill>
                  <a:srgbClr val="E8EDF3"/>
                </a:solidFill>
              </a:rPr>
              <a:t>4.2 万元/P</a:t>
            </a:r>
            <a:r>
              <a:rPr lang="en-US" sz="1150" dirty="0">
                <a:solidFill>
                  <a:srgbClr val="C9D2DE"/>
                </a:solidFill>
              </a:rPr>
              <a:t>。</a:t>
            </a:r>
            <a:endParaRPr lang="en-US" sz="1150" dirty="0"/>
          </a:p>
        </p:txBody>
      </p:sp>
      <p:sp>
        <p:nvSpPr>
          <p:cNvPr id="15" name="tag-152"/>
          <p:cNvSpPr/>
          <p:nvPr/>
        </p:nvSpPr>
        <p:spPr>
          <a:xfrm>
            <a:off x="4846320" y="4224528"/>
            <a:ext cx="731520" cy="201168"/>
          </a:xfrm>
          <a:prstGeom prst="roundRect">
            <a:avLst>
              <a:gd name="adj" fmla="val 18182"/>
            </a:avLst>
          </a:prstGeom>
          <a:solidFill>
            <a:srgbClr val="F0A63C"/>
          </a:solidFill>
          <a:ln w="6350">
            <a:solidFill>
              <a:srgbClr val="F0A63C"/>
            </a:solidFill>
            <a:prstDash val="solid"/>
          </a:ln>
        </p:spPr>
      </p:sp>
      <p:sp>
        <p:nvSpPr>
          <p:cNvPr id="16" name="tagtext-153"/>
          <p:cNvSpPr txBox="1"/>
          <p:nvPr/>
        </p:nvSpPr>
        <p:spPr>
          <a:xfrm>
            <a:off x="4846320" y="4224528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来源待补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战区三【养】金融、钢铁、矿山：小单、复购、壁垒</a:t>
            </a:r>
            <a:endParaRPr lang="en-US" sz="2400" dirty="0"/>
          </a:p>
        </p:txBody>
      </p:sp>
      <p:sp>
        <p:nvSpPr>
          <p:cNvPr id="3" name="panel-154"/>
          <p:cNvSpPr/>
          <p:nvPr/>
        </p:nvSpPr>
        <p:spPr>
          <a:xfrm>
            <a:off x="457200" y="960120"/>
            <a:ext cx="3291840" cy="3657600"/>
          </a:xfrm>
          <a:prstGeom prst="roundRect">
            <a:avLst>
              <a:gd name="adj" fmla="val 1667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" name="text-155"/>
          <p:cNvSpPr txBox="1"/>
          <p:nvPr/>
        </p:nvSpPr>
        <p:spPr>
          <a:xfrm>
            <a:off x="640080" y="10972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EDF3"/>
                </a:solidFill>
              </a:rPr>
              <a:t>金融 · 江苏农商行同批采购</a:t>
            </a:r>
            <a:endParaRPr lang="en-US" sz="1300" dirty="0"/>
          </a:p>
        </p:txBody>
      </p:sp>
      <p:graphicFrame>
        <p:nvGraphicFramePr>
          <p:cNvPr id="5" name="donut-156" descr=""/>
          <p:cNvGraphicFramePr/>
          <p:nvPr/>
        </p:nvGraphicFramePr>
        <p:xfrm>
          <a:off x="640080" y="1371600"/>
          <a:ext cx="292608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-157"/>
          <p:cNvSpPr txBox="1"/>
          <p:nvPr/>
        </p:nvSpPr>
        <p:spPr>
          <a:xfrm>
            <a:off x="640080" y="36118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E5484D"/>
                </a:solidFill>
              </a:rPr>
              <a:t>CANN 占 45%</a:t>
            </a:r>
            <a:r>
              <a:rPr lang="en-US" sz="1150" dirty="0">
                <a:solidFill>
                  <a:srgbClr val="C9D2DE"/>
                </a:solidFill>
              </a:rPr>
              <a:t>：金融国产化的现场锚点。下一步是让复购比例翻过 50%。</a:t>
            </a:r>
            <a:endParaRPr lang="en-US" sz="1150" dirty="0"/>
          </a:p>
        </p:txBody>
      </p:sp>
      <p:sp>
        <p:nvSpPr>
          <p:cNvPr id="7" name="panel-158"/>
          <p:cNvSpPr/>
          <p:nvPr/>
        </p:nvSpPr>
        <p:spPr>
          <a:xfrm>
            <a:off x="3931920" y="960120"/>
            <a:ext cx="4754880" cy="1143000"/>
          </a:xfrm>
          <a:prstGeom prst="roundRect">
            <a:avLst>
              <a:gd name="adj" fmla="val 48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8" name="text-159"/>
          <p:cNvSpPr txBox="1"/>
          <p:nvPr/>
        </p:nvSpPr>
        <p:spPr>
          <a:xfrm>
            <a:off x="4114800" y="106984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E8EDF3"/>
                </a:solidFill>
              </a:rPr>
              <a:t>金融 · 平台期结束，场景期开始</a:t>
            </a:r>
            <a:endParaRPr lang="en-US" sz="1250" dirty="0"/>
          </a:p>
        </p:txBody>
      </p:sp>
      <p:sp>
        <p:nvSpPr>
          <p:cNvPr id="9" name="text-160"/>
          <p:cNvSpPr txBox="1"/>
          <p:nvPr/>
        </p:nvSpPr>
        <p:spPr>
          <a:xfrm>
            <a:off x="4114800" y="137160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平台类采购占比从 2025 年超 60% 大幅回落；风控合规 19.6%，营销客服 11.3%。单项目百万到千万级，数量多、复购强、付款好。</a:t>
            </a:r>
            <a:endParaRPr lang="en-US" sz="1100" dirty="0"/>
          </a:p>
        </p:txBody>
      </p:sp>
      <p:sp>
        <p:nvSpPr>
          <p:cNvPr id="10" name="panel-161"/>
          <p:cNvSpPr/>
          <p:nvPr/>
        </p:nvSpPr>
        <p:spPr>
          <a:xfrm>
            <a:off x="3931920" y="2240280"/>
            <a:ext cx="4754880" cy="1143000"/>
          </a:xfrm>
          <a:prstGeom prst="roundRect">
            <a:avLst>
              <a:gd name="adj" fmla="val 48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1" name="text-162"/>
          <p:cNvSpPr txBox="1"/>
          <p:nvPr/>
        </p:nvSpPr>
        <p:spPr>
          <a:xfrm>
            <a:off x="4114800" y="23500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E8EDF3"/>
                </a:solidFill>
              </a:rPr>
              <a:t>钢铁 · 「玄铁」三方模板</a:t>
            </a:r>
            <a:endParaRPr lang="en-US" sz="1250" dirty="0"/>
          </a:p>
        </p:txBody>
      </p:sp>
      <p:sp>
        <p:nvSpPr>
          <p:cNvPr id="12" name="text-163"/>
          <p:cNvSpPr txBox="1"/>
          <p:nvPr/>
        </p:nvSpPr>
        <p:spPr>
          <a:xfrm>
            <a:off x="4114800" y="265176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柳钢 + 华为 + 中国移动发布「玄铁」大模型，20+N 场景体系；沙钢与华为启动大模型项目；宝武工业智能体降本 18%。样板价值高于金额。</a:t>
            </a:r>
            <a:endParaRPr lang="en-US" sz="1100" dirty="0"/>
          </a:p>
        </p:txBody>
      </p:sp>
      <p:sp>
        <p:nvSpPr>
          <p:cNvPr id="13" name="panel-164"/>
          <p:cNvSpPr/>
          <p:nvPr/>
        </p:nvSpPr>
        <p:spPr>
          <a:xfrm>
            <a:off x="3931920" y="3520440"/>
            <a:ext cx="4754880" cy="1097280"/>
          </a:xfrm>
          <a:prstGeom prst="roundRect">
            <a:avLst>
              <a:gd name="adj" fmla="val 5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4" name="text-165"/>
          <p:cNvSpPr txBox="1"/>
          <p:nvPr/>
        </p:nvSpPr>
        <p:spPr>
          <a:xfrm>
            <a:off x="4114800" y="363016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E8EDF3"/>
                </a:solidFill>
              </a:rPr>
              <a:t>矿山 · 最成熟，贡献壁垒而非算力体量</a:t>
            </a:r>
            <a:endParaRPr lang="en-US" sz="1250" dirty="0"/>
          </a:p>
        </p:txBody>
      </p:sp>
      <p:sp>
        <p:nvSpPr>
          <p:cNvPr id="15" name="text-166"/>
          <p:cNvSpPr txBox="1"/>
          <p:nvPr/>
        </p:nvSpPr>
        <p:spPr>
          <a:xfrm>
            <a:off x="4114800" y="39319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盘古矿山大模型，云鼎科技与华为超 100 人协同开发 40+ 场景模型。做 SOM 时不要高估它的卡数。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战区四【慎】公共智算：金额最大，回款风险也最大</a:t>
            </a:r>
            <a:endParaRPr lang="en-US" sz="2400" dirty="0"/>
          </a:p>
        </p:txBody>
      </p:sp>
      <p:sp>
        <p:nvSpPr>
          <p:cNvPr id="3" name="panel-167"/>
          <p:cNvSpPr/>
          <p:nvPr/>
        </p:nvSpPr>
        <p:spPr>
          <a:xfrm>
            <a:off x="457200" y="960120"/>
            <a:ext cx="3108960" cy="3657600"/>
          </a:xfrm>
          <a:prstGeom prst="roundRect">
            <a:avLst>
              <a:gd name="adj" fmla="val 1765"/>
            </a:avLst>
          </a:prstGeom>
          <a:solidFill>
            <a:srgbClr val="1A2330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4" name="text-168"/>
          <p:cNvSpPr txBox="1"/>
          <p:nvPr/>
        </p:nvSpPr>
        <p:spPr>
          <a:xfrm>
            <a:off x="640080" y="1143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C9D2DE"/>
                </a:solidFill>
              </a:rPr>
              <a:t>全国算力设施整体上架率</a:t>
            </a:r>
            <a:endParaRPr lang="en-US" sz="1200" dirty="0"/>
          </a:p>
        </p:txBody>
      </p:sp>
      <p:sp>
        <p:nvSpPr>
          <p:cNvPr id="5" name="text-169"/>
          <p:cNvSpPr txBox="1"/>
          <p:nvPr/>
        </p:nvSpPr>
        <p:spPr>
          <a:xfrm>
            <a:off x="640080" y="14630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4800" b="1" dirty="0">
                <a:solidFill>
                  <a:srgbClr val="E5484D"/>
                </a:solidFill>
              </a:rPr>
              <a:t>71.4%</a:t>
            </a:r>
            <a:endParaRPr lang="en-US" sz="4800" dirty="0"/>
          </a:p>
        </p:txBody>
      </p:sp>
      <p:sp>
        <p:nvSpPr>
          <p:cNvPr id="6" name="text-170"/>
          <p:cNvSpPr txBox="1"/>
          <p:nvPr/>
        </p:nvSpPr>
        <p:spPr>
          <a:xfrm>
            <a:off x="640080" y="2286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A96A8"/>
                </a:solidFill>
              </a:rPr>
              <a:t>工信部，2026-07</a:t>
            </a:r>
            <a:endParaRPr lang="en-US" sz="1000" dirty="0"/>
          </a:p>
        </p:txBody>
      </p:sp>
      <p:sp>
        <p:nvSpPr>
          <p:cNvPr id="7" name="tag-171"/>
          <p:cNvSpPr/>
          <p:nvPr/>
        </p:nvSpPr>
        <p:spPr>
          <a:xfrm>
            <a:off x="640080" y="2606040"/>
            <a:ext cx="438912" cy="201168"/>
          </a:xfrm>
          <a:prstGeom prst="roundRect">
            <a:avLst>
              <a:gd name="adj" fmla="val 18182"/>
            </a:avLst>
          </a:prstGeom>
          <a:solidFill>
            <a:srgbClr val="3FB27F"/>
          </a:solidFill>
          <a:ln w="6350">
            <a:solidFill>
              <a:srgbClr val="3FB27F"/>
            </a:solidFill>
            <a:prstDash val="solid"/>
          </a:ln>
        </p:spPr>
      </p:sp>
      <p:sp>
        <p:nvSpPr>
          <p:cNvPr id="8" name="tagtext-172"/>
          <p:cNvSpPr txBox="1"/>
          <p:nvPr/>
        </p:nvSpPr>
        <p:spPr>
          <a:xfrm>
            <a:off x="640080" y="260604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0F15"/>
                </a:solidFill>
              </a:rPr>
              <a:t>事实</a:t>
            </a:r>
            <a:endParaRPr lang="en-US" sz="900" dirty="0"/>
          </a:p>
        </p:txBody>
      </p:sp>
      <p:sp>
        <p:nvSpPr>
          <p:cNvPr id="9" name="text-173"/>
          <p:cNvSpPr txBox="1"/>
          <p:nvPr/>
        </p:nvSpPr>
        <p:spPr>
          <a:xfrm>
            <a:off x="640080" y="292608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近三成设施未上架。本测算给公共智算的回款折扣 × 88% 可能偏乐观（见反证三）。</a:t>
            </a:r>
            <a:endParaRPr lang="en-US" sz="1150" dirty="0"/>
          </a:p>
        </p:txBody>
      </p:sp>
      <p:sp>
        <p:nvSpPr>
          <p:cNvPr id="10" name="panel-174"/>
          <p:cNvSpPr/>
          <p:nvPr/>
        </p:nvSpPr>
        <p:spPr>
          <a:xfrm>
            <a:off x="3749040" y="960120"/>
            <a:ext cx="4937760" cy="1371600"/>
          </a:xfrm>
          <a:prstGeom prst="roundRect">
            <a:avLst>
              <a:gd name="adj" fmla="val 4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1" name="text-175"/>
          <p:cNvSpPr txBox="1"/>
          <p:nvPr/>
        </p:nvSpPr>
        <p:spPr>
          <a:xfrm>
            <a:off x="3931920" y="107899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E8EDF3"/>
                </a:solidFill>
              </a:rPr>
              <a:t>表面：金额诱人</a:t>
            </a:r>
            <a:endParaRPr lang="en-US" sz="1250" dirty="0"/>
          </a:p>
        </p:txBody>
      </p:sp>
      <p:sp>
        <p:nvSpPr>
          <p:cNvPr id="12" name="text-176"/>
          <p:cNvSpPr txBox="1"/>
          <p:nvPr/>
        </p:nvSpPr>
        <p:spPr>
          <a:xfrm>
            <a:off x="3931920" y="1389888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青海云海兴泽 17.3 亿元；龙井 2000P 5.18 亿元；中金京蒙二期 84 亿元（2024.10—2027.9）。北京新建智算中心 PUE 一般 ≤ 1.25。</a:t>
            </a:r>
            <a:endParaRPr lang="en-US" sz="1100" dirty="0"/>
          </a:p>
        </p:txBody>
      </p:sp>
      <p:sp>
        <p:nvSpPr>
          <p:cNvPr id="13" name="panel-177"/>
          <p:cNvSpPr/>
          <p:nvPr/>
        </p:nvSpPr>
        <p:spPr>
          <a:xfrm>
            <a:off x="3749040" y="2468880"/>
            <a:ext cx="4937760" cy="1005840"/>
          </a:xfrm>
          <a:prstGeom prst="roundRect">
            <a:avLst>
              <a:gd name="adj" fmla="val 545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4" name="text-178"/>
          <p:cNvSpPr txBox="1"/>
          <p:nvPr/>
        </p:nvSpPr>
        <p:spPr>
          <a:xfrm>
            <a:off x="3931920" y="257860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E8EDF3"/>
                </a:solidFill>
              </a:rPr>
              <a:t>底层：上架率与回款</a:t>
            </a:r>
            <a:endParaRPr lang="en-US" sz="1250" dirty="0"/>
          </a:p>
        </p:txBody>
      </p:sp>
      <p:sp>
        <p:nvSpPr>
          <p:cNvPr id="15" name="text-179"/>
          <p:cNvSpPr txBox="1"/>
          <p:nvPr/>
        </p:nvSpPr>
        <p:spPr>
          <a:xfrm>
            <a:off x="3931920" y="28803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媒体直言公共智算中心若不转型将成为「一堆昂贵的废铁」（《财经》）。</a:t>
            </a:r>
            <a:endParaRPr lang="en-US" sz="1100" dirty="0"/>
          </a:p>
        </p:txBody>
      </p:sp>
      <p:sp>
        <p:nvSpPr>
          <p:cNvPr id="16" name="panel-180"/>
          <p:cNvSpPr/>
          <p:nvPr/>
        </p:nvSpPr>
        <p:spPr>
          <a:xfrm>
            <a:off x="3749040" y="3611880"/>
            <a:ext cx="4937760" cy="1005840"/>
          </a:xfrm>
          <a:prstGeom prst="roundRect">
            <a:avLst>
              <a:gd name="adj" fmla="val 5455"/>
            </a:avLst>
          </a:prstGeom>
          <a:solidFill>
            <a:srgbClr val="1A2330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7" name="text-181"/>
          <p:cNvSpPr txBox="1"/>
          <p:nvPr/>
        </p:nvSpPr>
        <p:spPr>
          <a:xfrm>
            <a:off x="3931920" y="37033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战术锚点</a:t>
            </a:r>
            <a:endParaRPr lang="en-US" sz="1100" dirty="0"/>
          </a:p>
        </p:txBody>
      </p:sp>
      <p:sp>
        <p:nvSpPr>
          <p:cNvPr id="18" name="text-182"/>
          <p:cNvSpPr txBox="1"/>
          <p:nvPr/>
        </p:nvSpPr>
        <p:spPr>
          <a:xfrm>
            <a:off x="3931920" y="397764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2DE"/>
                </a:solidFill>
              </a:rPr>
              <a:t>唯一建议主动打折的赛道。不是不做，是做之前先确认上架率与回款结构。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三条可能推翻结论的反面证据</a:t>
            </a:r>
            <a:endParaRPr lang="en-US" sz="2400" dirty="0"/>
          </a:p>
        </p:txBody>
      </p:sp>
      <p:sp>
        <p:nvSpPr>
          <p:cNvPr id="3" name="panel-183"/>
          <p:cNvSpPr/>
          <p:nvPr/>
        </p:nvSpPr>
        <p:spPr>
          <a:xfrm>
            <a:off x="457200" y="960120"/>
            <a:ext cx="2606040" cy="365760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" name="text-184"/>
          <p:cNvSpPr txBox="1"/>
          <p:nvPr/>
        </p:nvSpPr>
        <p:spPr>
          <a:xfrm>
            <a:off x="640080" y="10972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反证一 · 需求基数</a:t>
            </a:r>
            <a:endParaRPr lang="en-US" sz="1100" dirty="0"/>
          </a:p>
        </p:txBody>
      </p:sp>
      <p:sp>
        <p:nvSpPr>
          <p:cNvPr id="5" name="text-185"/>
          <p:cNvSpPr txBox="1"/>
          <p:nvPr/>
        </p:nvSpPr>
        <p:spPr>
          <a:xfrm>
            <a:off x="640080" y="13716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E8EDF3"/>
                </a:solidFill>
              </a:rPr>
              <a:t>算力一年近乎翻倍，增量主体可能不在九个行业里</a:t>
            </a:r>
            <a:endParaRPr lang="en-US" sz="1350" dirty="0"/>
          </a:p>
        </p:txBody>
      </p:sp>
      <p:sp>
        <p:nvSpPr>
          <p:cNvPr id="6" name="list-186"/>
          <p:cNvSpPr txBox="1"/>
          <p:nvPr/>
        </p:nvSpPr>
        <p:spPr>
          <a:xfrm>
            <a:off x="640080" y="214884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E8EDF3"/>
                </a:solidFill>
              </a:rPr>
              <a:t>事实</a:t>
            </a:r>
            <a:r>
              <a:rPr lang="en-US" sz="1050" dirty="0">
                <a:solidFill>
                  <a:srgbClr val="C9D2DE"/>
                </a:solidFill>
              </a:rPr>
              <a:t>：官方 2,185 EFLOPS、IDC 2,576.5 EFLOPS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E8EDF3"/>
                </a:solidFill>
              </a:rPr>
              <a:t>推断</a:t>
            </a:r>
            <a:r>
              <a:rPr lang="en-US" sz="1050" dirty="0">
                <a:solidFill>
                  <a:srgbClr val="C9D2DE"/>
                </a:solidFill>
              </a:rPr>
              <a:t>：上架率仅 71.4%，增量多来自互联网大厂与模型厂商自建集群；本测算未覆盖这一块，作战排序可能漏掉最大的一块</a:t>
            </a:r>
            <a:endParaRPr lang="en-US" sz="1050" dirty="0"/>
          </a:p>
        </p:txBody>
      </p:sp>
      <p:sp>
        <p:nvSpPr>
          <p:cNvPr id="7" name="panel-187"/>
          <p:cNvSpPr/>
          <p:nvPr/>
        </p:nvSpPr>
        <p:spPr>
          <a:xfrm>
            <a:off x="3246120" y="960120"/>
            <a:ext cx="2606040" cy="365760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8" name="text-188"/>
          <p:cNvSpPr txBox="1"/>
          <p:nvPr/>
        </p:nvSpPr>
        <p:spPr>
          <a:xfrm>
            <a:off x="3429000" y="10972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反证二 · 英伟达供给</a:t>
            </a:r>
            <a:endParaRPr lang="en-US" sz="1100" dirty="0"/>
          </a:p>
        </p:txBody>
      </p:sp>
      <p:sp>
        <p:nvSpPr>
          <p:cNvPr id="9" name="text-189"/>
          <p:cNvSpPr txBox="1"/>
          <p:nvPr/>
        </p:nvSpPr>
        <p:spPr>
          <a:xfrm>
            <a:off x="3429000" y="13716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E8EDF3"/>
                </a:solidFill>
              </a:rPr>
              <a:t>H200 供给线未关闭，国产份额未必单向上移</a:t>
            </a:r>
            <a:endParaRPr lang="en-US" sz="1350" dirty="0"/>
          </a:p>
        </p:txBody>
      </p:sp>
      <p:sp>
        <p:nvSpPr>
          <p:cNvPr id="10" name="list-190"/>
          <p:cNvSpPr txBox="1"/>
          <p:nvPr/>
        </p:nvSpPr>
        <p:spPr>
          <a:xfrm>
            <a:off x="3429000" y="214884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9D2DE"/>
                </a:solidFill>
              </a:rPr>
              <a:t>2026-01 美方有条件放行；02 销售为零；05 仍停滞；07 报道中方拟允许头部企业采购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F0A63C"/>
                </a:solidFill>
              </a:rPr>
              <a:t>未核实</a:t>
            </a:r>
            <a:r>
              <a:rPr lang="en-US" sz="1050" dirty="0">
                <a:solidFill>
                  <a:srgbClr val="C9D2DE"/>
                </a:solidFill>
              </a:rPr>
              <a:t>：仅核对标题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E8EDF3"/>
                </a:solidFill>
              </a:rPr>
              <a:t>推断</a:t>
            </a:r>
            <a:r>
              <a:rPr lang="en-US" sz="1050" dirty="0">
                <a:solidFill>
                  <a:srgbClr val="C9D2DE"/>
                </a:solidFill>
              </a:rPr>
              <a:t>：国产份额回落到 45%，SOM 约降至 467 亿元</a:t>
            </a:r>
            <a:endParaRPr lang="en-US" sz="1050" dirty="0"/>
          </a:p>
        </p:txBody>
      </p:sp>
      <p:sp>
        <p:nvSpPr>
          <p:cNvPr id="11" name="panel-191"/>
          <p:cNvSpPr/>
          <p:nvPr/>
        </p:nvSpPr>
        <p:spPr>
          <a:xfrm>
            <a:off x="6035040" y="960120"/>
            <a:ext cx="2606040" cy="3657600"/>
          </a:xfrm>
          <a:prstGeom prst="roundRect">
            <a:avLst>
              <a:gd name="adj" fmla="val 2105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2" name="text-192"/>
          <p:cNvSpPr txBox="1"/>
          <p:nvPr/>
        </p:nvSpPr>
        <p:spPr>
          <a:xfrm>
            <a:off x="6217920" y="10972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反证三 · Token 通缩</a:t>
            </a:r>
            <a:endParaRPr lang="en-US" sz="1100" dirty="0"/>
          </a:p>
        </p:txBody>
      </p:sp>
      <p:sp>
        <p:nvSpPr>
          <p:cNvPr id="13" name="text-193"/>
          <p:cNvSpPr txBox="1"/>
          <p:nvPr/>
        </p:nvSpPr>
        <p:spPr>
          <a:xfrm>
            <a:off x="6217920" y="13716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E8EDF3"/>
                </a:solidFill>
              </a:rPr>
              <a:t>按 Token 计价可能压低建设方收入</a:t>
            </a:r>
            <a:endParaRPr lang="en-US" sz="1350" dirty="0"/>
          </a:p>
        </p:txBody>
      </p:sp>
      <p:sp>
        <p:nvSpPr>
          <p:cNvPr id="14" name="list-194"/>
          <p:cNvSpPr txBox="1"/>
          <p:nvPr/>
        </p:nvSpPr>
        <p:spPr>
          <a:xfrm>
            <a:off x="6217920" y="214884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9D2DE"/>
                </a:solidFill>
              </a:rPr>
              <a:t>本站财经栏目报道多起 API 大幅降价（如降价 50%、定价 1/40）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F0A63C"/>
                </a:solidFill>
              </a:rPr>
              <a:t>未核实</a:t>
            </a:r>
            <a:r>
              <a:rPr lang="en-US" sz="1050" dirty="0">
                <a:solidFill>
                  <a:srgbClr val="C9D2DE"/>
                </a:solidFill>
              </a:rPr>
              <a:t>：二手报道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b="1" dirty="0">
                <a:solidFill>
                  <a:srgbClr val="E8EDF3"/>
                </a:solidFill>
              </a:rPr>
              <a:t>推断</a:t>
            </a:r>
            <a:r>
              <a:rPr lang="en-US" sz="1050" dirty="0">
                <a:solidFill>
                  <a:srgbClr val="C9D2DE"/>
                </a:solidFill>
              </a:rPr>
              <a:t>：利用率与降价风险转到建设运营方，公共智算 × 88% 偏乐观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三个季度跟踪指标：什么数字会推翻结论</a:t>
            </a:r>
            <a:endParaRPr lang="en-US" sz="2400" dirty="0"/>
          </a:p>
        </p:txBody>
      </p:sp>
      <p:graphicFrame>
        <p:nvGraphicFramePr>
          <p:cNvPr id="14" name="table-1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601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280160"/>
                <a:gridCol w="2103120"/>
                <a:gridCol w="21031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指标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检验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支持原结论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6A8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推翻原结论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国产 AI 芯片份额（出货量、金额两口径）+ H200 实际交付量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国产化系数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连续两季度 ≥ 50%，H200 交付近零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任一季度 &lt; 45%，或 H200 批量交付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政企中标中「按 Token / 按服务计价」标案数量与金额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Token 计价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12 个月内 ≥ 5 个亿元级标案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杭州之后仍是孤例，或 Token 单价年降 &gt; 50%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全国算力上架率 + 公共智算流标 / 延期数量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公共智算 × 88%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上架率升至 75% 以上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C9D2DE"/>
                          </a:solidFill>
                          <a:latin typeface="Noto Sans CJK SC" pitchFamily="34" charset="0"/>
                          <a:ea typeface="Noto Sans CJK SC" pitchFamily="34" charset="-122"/>
                          <a:cs typeface="Noto Sans CJK SC" pitchFamily="34" charset="-120"/>
                        </a:rPr>
                        <a:t>上架率下降，或延期 / 流标集中出现</a:t>
                      </a:r>
                      <a:endParaRPr lang="en-US" sz="1100" dirty="0">
                        <a:latin typeface="Noto Sans CJK SC" charset="0"/>
                        <a:ea typeface="Noto Sans CJK SC" charset="0"/>
                        <a:cs typeface="Noto Sans CJK SC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25"/>
                    </a:solidFill>
                  </a:tcPr>
                </a:tc>
              </a:tr>
            </a:tbl>
          </a:graphicData>
        </a:graphic>
      </p:graphicFrame>
      <p:sp>
        <p:nvSpPr>
          <p:cNvPr id="4" name="text-196"/>
          <p:cNvSpPr txBox="1"/>
          <p:nvPr/>
        </p:nvSpPr>
        <p:spPr>
          <a:xfrm>
            <a:off x="457200" y="31546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A96A8"/>
                </a:solidFill>
              </a:rPr>
              <a:t>门槛为编辑部设定，非行业共识。数据源：IDC 季度跟踪、英伟达财报中国区收入、中国政府采购网与各省交易平台、运营商集采公告、工信部发布会。</a:t>
            </a:r>
            <a:endParaRPr lang="en-US" sz="1000" dirty="0"/>
          </a:p>
        </p:txBody>
      </p:sp>
      <p:sp>
        <p:nvSpPr>
          <p:cNvPr id="5" name="panel-197"/>
          <p:cNvSpPr/>
          <p:nvPr/>
        </p:nvSpPr>
        <p:spPr>
          <a:xfrm>
            <a:off x="457200" y="365760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6" name="text-198"/>
          <p:cNvSpPr txBox="1"/>
          <p:nvPr/>
        </p:nvSpPr>
        <p:spPr>
          <a:xfrm>
            <a:off x="640080" y="37673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5484D"/>
                </a:solidFill>
              </a:rPr>
              <a:t>2027 观察变量</a:t>
            </a:r>
            <a:endParaRPr lang="en-US" sz="1100" dirty="0"/>
          </a:p>
        </p:txBody>
      </p:sp>
      <p:sp>
        <p:nvSpPr>
          <p:cNvPr id="7" name="text-199"/>
          <p:cNvSpPr txBox="1"/>
          <p:nvPr/>
        </p:nvSpPr>
        <p:spPr>
          <a:xfrm>
            <a:off x="640080" y="404164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950 系列</a:t>
            </a:r>
            <a:r>
              <a:rPr lang="en-US" sz="1100" dirty="0">
                <a:solidFill>
                  <a:srgbClr val="C9D2DE"/>
                </a:solidFill>
              </a:rPr>
              <a:t>：950PR / 950DT 规格来自二手报道，未见官方规格书。</a:t>
            </a:r>
            <a:r>
              <a:rPr lang="en-US" sz="1100" b="1" dirty="0">
                <a:solidFill>
                  <a:srgbClr val="E8EDF3"/>
                </a:solidFill>
              </a:rPr>
              <a:t>  CUDA → CANN 迁移</a:t>
            </a:r>
            <a:r>
              <a:rPr lang="en-US" sz="1100" dirty="0">
                <a:solidFill>
                  <a:srgbClr val="C9D2DE"/>
                </a:solidFill>
              </a:rPr>
              <a:t>：「推理效率提升 35%」口径存疑。两者都可能改变 2027 年格局，均标为未核实。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5603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规划口径与十项未核实声明</a:t>
            </a:r>
            <a:endParaRPr lang="en-US" sz="2400" dirty="0"/>
          </a:p>
        </p:txBody>
      </p:sp>
      <p:sp>
        <p:nvSpPr>
          <p:cNvPr id="3" name="text-200"/>
          <p:cNvSpPr txBox="1"/>
          <p:nvPr/>
        </p:nvSpPr>
        <p:spPr>
          <a:xfrm>
            <a:off x="457200" y="89611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9D2DE"/>
                </a:solidFill>
              </a:rPr>
              <a:t>TAM / SAM / SOM 为编辑部自建模型的规划口径，不是华为官方数据，不能作为招标评分、投资决策或报价依据。请只用正文带链接的原值和公开的计算过程，引用结论时用区间。</a:t>
            </a:r>
            <a:endParaRPr lang="en-US" sz="1100" dirty="0"/>
          </a:p>
        </p:txBody>
      </p:sp>
      <p:sp>
        <p:nvSpPr>
          <p:cNvPr id="4" name="panel-201"/>
          <p:cNvSpPr/>
          <p:nvPr/>
        </p:nvSpPr>
        <p:spPr>
          <a:xfrm>
            <a:off x="457200" y="146304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5" name="num-202"/>
          <p:cNvSpPr/>
          <p:nvPr/>
        </p:nvSpPr>
        <p:spPr>
          <a:xfrm>
            <a:off x="566928" y="160020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6" name="text-203"/>
          <p:cNvSpPr txBox="1"/>
          <p:nvPr/>
        </p:nvSpPr>
        <p:spPr>
          <a:xfrm>
            <a:off x="566928" y="16002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-204"/>
          <p:cNvSpPr txBox="1"/>
          <p:nvPr/>
        </p:nvSpPr>
        <p:spPr>
          <a:xfrm>
            <a:off x="960120" y="1527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国产 AI 芯片份额 52.3%（2026Q1）</a:t>
            </a:r>
            <a:endParaRPr lang="en-US" sz="1100" dirty="0"/>
          </a:p>
        </p:txBody>
      </p:sp>
      <p:sp>
        <p:nvSpPr>
          <p:cNvPr id="8" name="text-205"/>
          <p:cNvSpPr txBox="1"/>
          <p:nvPr/>
        </p:nvSpPr>
        <p:spPr>
          <a:xfrm>
            <a:off x="960120" y="175564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来源链接已失效，口径不明</a:t>
            </a:r>
            <a:endParaRPr lang="en-US" sz="950" dirty="0"/>
          </a:p>
        </p:txBody>
      </p:sp>
      <p:sp>
        <p:nvSpPr>
          <p:cNvPr id="9" name="panel-206"/>
          <p:cNvSpPr/>
          <p:nvPr/>
        </p:nvSpPr>
        <p:spPr>
          <a:xfrm>
            <a:off x="4617720" y="146304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0" name="num-207"/>
          <p:cNvSpPr/>
          <p:nvPr/>
        </p:nvSpPr>
        <p:spPr>
          <a:xfrm>
            <a:off x="4727448" y="160020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11" name="text-208"/>
          <p:cNvSpPr txBox="1"/>
          <p:nvPr/>
        </p:nvSpPr>
        <p:spPr>
          <a:xfrm>
            <a:off x="4727448" y="16002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-209"/>
          <p:cNvSpPr txBox="1"/>
          <p:nvPr/>
        </p:nvSpPr>
        <p:spPr>
          <a:xfrm>
            <a:off x="5120640" y="1527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昇腾占整体 37%、占国产 70%</a:t>
            </a:r>
            <a:endParaRPr lang="en-US" sz="1100" dirty="0"/>
          </a:p>
        </p:txBody>
      </p:sp>
      <p:sp>
        <p:nvSpPr>
          <p:cNvPr id="13" name="text-210"/>
          <p:cNvSpPr txBox="1"/>
          <p:nvPr/>
        </p:nvSpPr>
        <p:spPr>
          <a:xfrm>
            <a:off x="5120640" y="175564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同一来源，链接已失效</a:t>
            </a:r>
            <a:endParaRPr lang="en-US" sz="950" dirty="0"/>
          </a:p>
        </p:txBody>
      </p:sp>
      <p:sp>
        <p:nvSpPr>
          <p:cNvPr id="14" name="panel-211"/>
          <p:cNvSpPr/>
          <p:nvPr/>
        </p:nvSpPr>
        <p:spPr>
          <a:xfrm>
            <a:off x="457200" y="210312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15" name="num-212"/>
          <p:cNvSpPr/>
          <p:nvPr/>
        </p:nvSpPr>
        <p:spPr>
          <a:xfrm>
            <a:off x="566928" y="224028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16" name="text-213"/>
          <p:cNvSpPr txBox="1"/>
          <p:nvPr/>
        </p:nvSpPr>
        <p:spPr>
          <a:xfrm>
            <a:off x="566928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text-214"/>
          <p:cNvSpPr txBox="1"/>
          <p:nvPr/>
        </p:nvSpPr>
        <p:spPr>
          <a:xfrm>
            <a:off x="960120" y="216712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昇腾 2025 / 2026 年出货量</a:t>
            </a:r>
            <a:endParaRPr lang="en-US" sz="1100" dirty="0"/>
          </a:p>
        </p:txBody>
      </p:sp>
      <p:sp>
        <p:nvSpPr>
          <p:cNvPr id="18" name="text-215"/>
          <p:cNvSpPr txBox="1"/>
          <p:nvPr/>
        </p:nvSpPr>
        <p:spPr>
          <a:xfrm>
            <a:off x="960120" y="239572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二手来源内部矛盾，无官方数据</a:t>
            </a:r>
            <a:endParaRPr lang="en-US" sz="950" dirty="0"/>
          </a:p>
        </p:txBody>
      </p:sp>
      <p:sp>
        <p:nvSpPr>
          <p:cNvPr id="19" name="panel-216"/>
          <p:cNvSpPr/>
          <p:nvPr/>
        </p:nvSpPr>
        <p:spPr>
          <a:xfrm>
            <a:off x="4617720" y="210312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20" name="num-217"/>
          <p:cNvSpPr/>
          <p:nvPr/>
        </p:nvSpPr>
        <p:spPr>
          <a:xfrm>
            <a:off x="4727448" y="224028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21" name="text-218"/>
          <p:cNvSpPr txBox="1"/>
          <p:nvPr/>
        </p:nvSpPr>
        <p:spPr>
          <a:xfrm>
            <a:off x="4727448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4</a:t>
            </a:r>
            <a:endParaRPr lang="en-US" sz="1000" dirty="0"/>
          </a:p>
        </p:txBody>
      </p:sp>
      <p:sp>
        <p:nvSpPr>
          <p:cNvPr id="22" name="text-219"/>
          <p:cNvSpPr txBox="1"/>
          <p:nvPr/>
        </p:nvSpPr>
        <p:spPr>
          <a:xfrm>
            <a:off x="5120640" y="216712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英伟达 H200 对华供货进展</a:t>
            </a:r>
            <a:endParaRPr lang="en-US" sz="1100" dirty="0"/>
          </a:p>
        </p:txBody>
      </p:sp>
      <p:sp>
        <p:nvSpPr>
          <p:cNvPr id="23" name="text-220"/>
          <p:cNvSpPr txBox="1"/>
          <p:nvPr/>
        </p:nvSpPr>
        <p:spPr>
          <a:xfrm>
            <a:off x="5120640" y="239572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仅核对标题与摘要</a:t>
            </a:r>
            <a:endParaRPr lang="en-US" sz="950" dirty="0"/>
          </a:p>
        </p:txBody>
      </p:sp>
      <p:sp>
        <p:nvSpPr>
          <p:cNvPr id="24" name="panel-221"/>
          <p:cNvSpPr/>
          <p:nvPr/>
        </p:nvSpPr>
        <p:spPr>
          <a:xfrm>
            <a:off x="457200" y="274320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25" name="num-222"/>
          <p:cNvSpPr/>
          <p:nvPr/>
        </p:nvSpPr>
        <p:spPr>
          <a:xfrm>
            <a:off x="566928" y="288036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26" name="text-223"/>
          <p:cNvSpPr txBox="1"/>
          <p:nvPr/>
        </p:nvSpPr>
        <p:spPr>
          <a:xfrm>
            <a:off x="566928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5</a:t>
            </a:r>
            <a:endParaRPr lang="en-US" sz="1000" dirty="0"/>
          </a:p>
        </p:txBody>
      </p:sp>
      <p:sp>
        <p:nvSpPr>
          <p:cNvPr id="27" name="text-224"/>
          <p:cNvSpPr txBox="1"/>
          <p:nvPr/>
        </p:nvSpPr>
        <p:spPr>
          <a:xfrm>
            <a:off x="960120" y="28072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昇腾 950PR / 950DT 规格</a:t>
            </a:r>
            <a:endParaRPr lang="en-US" sz="1100" dirty="0"/>
          </a:p>
        </p:txBody>
      </p:sp>
      <p:sp>
        <p:nvSpPr>
          <p:cNvPr id="28" name="text-225"/>
          <p:cNvSpPr txBox="1"/>
          <p:nvPr/>
        </p:nvSpPr>
        <p:spPr>
          <a:xfrm>
            <a:off x="960120" y="30358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未见官方规格书</a:t>
            </a:r>
            <a:endParaRPr lang="en-US" sz="950" dirty="0"/>
          </a:p>
        </p:txBody>
      </p:sp>
      <p:sp>
        <p:nvSpPr>
          <p:cNvPr id="29" name="panel-226"/>
          <p:cNvSpPr/>
          <p:nvPr/>
        </p:nvSpPr>
        <p:spPr>
          <a:xfrm>
            <a:off x="4617720" y="274320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30" name="num-227"/>
          <p:cNvSpPr/>
          <p:nvPr/>
        </p:nvSpPr>
        <p:spPr>
          <a:xfrm>
            <a:off x="4727448" y="288036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31" name="text-228"/>
          <p:cNvSpPr txBox="1"/>
          <p:nvPr/>
        </p:nvSpPr>
        <p:spPr>
          <a:xfrm>
            <a:off x="4727448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6</a:t>
            </a:r>
            <a:endParaRPr lang="en-US" sz="1000" dirty="0"/>
          </a:p>
        </p:txBody>
      </p:sp>
      <p:sp>
        <p:nvSpPr>
          <p:cNvPr id="32" name="text-229"/>
          <p:cNvSpPr txBox="1"/>
          <p:nvPr/>
        </p:nvSpPr>
        <p:spPr>
          <a:xfrm>
            <a:off x="5120640" y="28072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768 卡超节点「超 500 套」</a:t>
            </a:r>
            <a:endParaRPr lang="en-US" sz="1100" dirty="0"/>
          </a:p>
        </p:txBody>
      </p:sp>
      <p:sp>
        <p:nvSpPr>
          <p:cNvPr id="33" name="text-230"/>
          <p:cNvSpPr txBox="1"/>
          <p:nvPr/>
        </p:nvSpPr>
        <p:spPr>
          <a:xfrm>
            <a:off x="5120640" y="30358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仅见媒体报道</a:t>
            </a:r>
            <a:endParaRPr lang="en-US" sz="950" dirty="0"/>
          </a:p>
        </p:txBody>
      </p:sp>
      <p:sp>
        <p:nvSpPr>
          <p:cNvPr id="34" name="panel-231"/>
          <p:cNvSpPr/>
          <p:nvPr/>
        </p:nvSpPr>
        <p:spPr>
          <a:xfrm>
            <a:off x="457200" y="338328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35" name="num-232"/>
          <p:cNvSpPr/>
          <p:nvPr/>
        </p:nvSpPr>
        <p:spPr>
          <a:xfrm>
            <a:off x="566928" y="352044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36" name="text-233"/>
          <p:cNvSpPr txBox="1"/>
          <p:nvPr/>
        </p:nvSpPr>
        <p:spPr>
          <a:xfrm>
            <a:off x="566928" y="3520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7</a:t>
            </a:r>
            <a:endParaRPr lang="en-US" sz="1000" dirty="0"/>
          </a:p>
        </p:txBody>
      </p:sp>
      <p:sp>
        <p:nvSpPr>
          <p:cNvPr id="37" name="text-234"/>
          <p:cNvSpPr txBox="1"/>
          <p:nvPr/>
        </p:nvSpPr>
        <p:spPr>
          <a:xfrm>
            <a:off x="960120" y="344728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青海海东 8.39 亿元 / 20,000P</a:t>
            </a:r>
            <a:endParaRPr lang="en-US" sz="1100" dirty="0"/>
          </a:p>
        </p:txBody>
      </p:sp>
      <p:sp>
        <p:nvSpPr>
          <p:cNvPr id="38" name="text-235"/>
          <p:cNvSpPr txBox="1"/>
          <p:nvPr/>
        </p:nvSpPr>
        <p:spPr>
          <a:xfrm>
            <a:off x="960120" y="367588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未附公开来源</a:t>
            </a:r>
            <a:endParaRPr lang="en-US" sz="950" dirty="0"/>
          </a:p>
        </p:txBody>
      </p:sp>
      <p:sp>
        <p:nvSpPr>
          <p:cNvPr id="39" name="panel-236"/>
          <p:cNvSpPr/>
          <p:nvPr/>
        </p:nvSpPr>
        <p:spPr>
          <a:xfrm>
            <a:off x="4617720" y="338328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0" name="num-237"/>
          <p:cNvSpPr/>
          <p:nvPr/>
        </p:nvSpPr>
        <p:spPr>
          <a:xfrm>
            <a:off x="4727448" y="352044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41" name="text-238"/>
          <p:cNvSpPr txBox="1"/>
          <p:nvPr/>
        </p:nvSpPr>
        <p:spPr>
          <a:xfrm>
            <a:off x="4727448" y="3520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8</a:t>
            </a:r>
            <a:endParaRPr lang="en-US" sz="1000" dirty="0"/>
          </a:p>
        </p:txBody>
      </p:sp>
      <p:sp>
        <p:nvSpPr>
          <p:cNvPr id="42" name="text-239"/>
          <p:cNvSpPr txBox="1"/>
          <p:nvPr/>
        </p:nvSpPr>
        <p:spPr>
          <a:xfrm>
            <a:off x="5120640" y="344728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SAM / SOM 扣减系数</a:t>
            </a:r>
            <a:endParaRPr lang="en-US" sz="1100" dirty="0"/>
          </a:p>
        </p:txBody>
      </p:sp>
      <p:sp>
        <p:nvSpPr>
          <p:cNvPr id="43" name="text-240"/>
          <p:cNvSpPr txBox="1"/>
          <p:nvPr/>
        </p:nvSpPr>
        <p:spPr>
          <a:xfrm>
            <a:off x="5120640" y="367588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编辑部估计，非行业共识</a:t>
            </a:r>
            <a:endParaRPr lang="en-US" sz="950" dirty="0"/>
          </a:p>
        </p:txBody>
      </p:sp>
      <p:sp>
        <p:nvSpPr>
          <p:cNvPr id="44" name="panel-241"/>
          <p:cNvSpPr/>
          <p:nvPr/>
        </p:nvSpPr>
        <p:spPr>
          <a:xfrm>
            <a:off x="457200" y="402336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45" name="num-242"/>
          <p:cNvSpPr/>
          <p:nvPr/>
        </p:nvSpPr>
        <p:spPr>
          <a:xfrm>
            <a:off x="566928" y="416052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46" name="text-243"/>
          <p:cNvSpPr txBox="1"/>
          <p:nvPr/>
        </p:nvSpPr>
        <p:spPr>
          <a:xfrm>
            <a:off x="566928" y="4160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9</a:t>
            </a:r>
            <a:endParaRPr lang="en-US" sz="1000" dirty="0"/>
          </a:p>
        </p:txBody>
      </p:sp>
      <p:sp>
        <p:nvSpPr>
          <p:cNvPr id="47" name="text-244"/>
          <p:cNvSpPr txBox="1"/>
          <p:nvPr/>
        </p:nvSpPr>
        <p:spPr>
          <a:xfrm>
            <a:off x="960120" y="408736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华为各行业实际中标金额</a:t>
            </a:r>
            <a:endParaRPr lang="en-US" sz="1100" dirty="0"/>
          </a:p>
        </p:txBody>
      </p:sp>
      <p:sp>
        <p:nvSpPr>
          <p:cNvPr id="48" name="text-245"/>
          <p:cNvSpPr txBox="1"/>
          <p:nvPr/>
        </p:nvSpPr>
        <p:spPr>
          <a:xfrm>
            <a:off x="960120" y="431596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不单独披露，无法拆分</a:t>
            </a:r>
            <a:endParaRPr lang="en-US" sz="950" dirty="0"/>
          </a:p>
        </p:txBody>
      </p:sp>
      <p:sp>
        <p:nvSpPr>
          <p:cNvPr id="49" name="panel-246"/>
          <p:cNvSpPr/>
          <p:nvPr/>
        </p:nvSpPr>
        <p:spPr>
          <a:xfrm>
            <a:off x="4617720" y="4023360"/>
            <a:ext cx="4069080" cy="548640"/>
          </a:xfrm>
          <a:prstGeom prst="roundRect">
            <a:avLst>
              <a:gd name="adj" fmla="val 10000"/>
            </a:avLst>
          </a:prstGeom>
          <a:solidFill>
            <a:srgbClr val="141B25"/>
          </a:solidFill>
          <a:ln w="12700">
            <a:solidFill>
              <a:srgbClr val="2A3442"/>
            </a:solidFill>
            <a:prstDash val="solid"/>
          </a:ln>
        </p:spPr>
      </p:sp>
      <p:sp>
        <p:nvSpPr>
          <p:cNvPr id="50" name="num-247"/>
          <p:cNvSpPr/>
          <p:nvPr/>
        </p:nvSpPr>
        <p:spPr>
          <a:xfrm>
            <a:off x="4727448" y="4160520"/>
            <a:ext cx="274320" cy="274320"/>
          </a:xfrm>
          <a:prstGeom prst="ellipse">
            <a:avLst/>
          </a:prstGeom>
          <a:solidFill>
            <a:srgbClr val="F0A63C"/>
          </a:solidFill>
          <a:ln w="12700">
            <a:solidFill>
              <a:srgbClr val="F0A63C"/>
            </a:solidFill>
            <a:prstDash val="solid"/>
          </a:ln>
        </p:spPr>
      </p:sp>
      <p:sp>
        <p:nvSpPr>
          <p:cNvPr id="51" name="text-248"/>
          <p:cNvSpPr txBox="1"/>
          <p:nvPr/>
        </p:nvSpPr>
        <p:spPr>
          <a:xfrm>
            <a:off x="4727448" y="4160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0B0F15"/>
                </a:solidFill>
              </a:rPr>
              <a:t>10</a:t>
            </a:r>
            <a:endParaRPr lang="en-US" sz="1000" dirty="0"/>
          </a:p>
        </p:txBody>
      </p:sp>
      <p:sp>
        <p:nvSpPr>
          <p:cNvPr id="52" name="text-249"/>
          <p:cNvSpPr txBox="1"/>
          <p:nvPr/>
        </p:nvSpPr>
        <p:spPr>
          <a:xfrm>
            <a:off x="5120640" y="408736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E8EDF3"/>
                </a:solidFill>
              </a:rPr>
              <a:t>2027 年各行业招标总额</a:t>
            </a:r>
            <a:endParaRPr lang="en-US" sz="1100" dirty="0"/>
          </a:p>
        </p:txBody>
      </p:sp>
      <p:sp>
        <p:nvSpPr>
          <p:cNvPr id="53" name="text-250"/>
          <p:cNvSpPr txBox="1"/>
          <p:nvPr/>
        </p:nvSpPr>
        <p:spPr>
          <a:xfrm>
            <a:off x="5120640" y="431596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950" dirty="0">
                <a:solidFill>
                  <a:srgbClr val="8A96A8"/>
                </a:solidFill>
              </a:rPr>
              <a:t>政策只给时间表，不给预算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8231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6A8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Know Compute Dark">
  <a:themeElements>
    <a:clrScheme name="AI Know Compute Dark">
      <a:dk1>
        <a:srgbClr val="0B0F15"/>
      </a:dk1>
      <a:lt1>
        <a:srgbClr val="E8EDF3"/>
      </a:lt1>
      <a:dk2>
        <a:srgbClr val="141B25"/>
      </a:dk2>
      <a:lt2>
        <a:srgbClr val="8A96A8"/>
      </a:lt2>
      <a:accent1>
        <a:srgbClr val="E5484D"/>
      </a:accent1>
      <a:accent2>
        <a:srgbClr val="F0A63C"/>
      </a:accent2>
      <a:accent3>
        <a:srgbClr val="4C8DFF"/>
      </a:accent3>
      <a:accent4>
        <a:srgbClr val="3FB27F"/>
      </a:accent4>
      <a:accent5>
        <a:srgbClr val="7A8BA6"/>
      </a:accent5>
      <a:accent6>
        <a:srgbClr val="C9D2DE"/>
      </a:accent6>
      <a:hlink>
        <a:srgbClr val="7FB0FF"/>
      </a:hlink>
      <a:folHlink>
        <a:srgbClr val="B8A6FF"/>
      </a:folHlink>
    </a:clrScheme>
    <a:fontScheme name="AI Know Compute Dark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AI Know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中国智算建设全景与华为可参与空间（修订版）</dc:title>
  <dc:subject>PptxGenJS Presentation</dc:subject>
  <dc:creator>AI Know 编辑部</dc:creator>
  <cp:lastModifiedBy>AI Know 编辑部</cp:lastModifiedBy>
  <cp:revision>1</cp:revision>
  <dcterms:created xsi:type="dcterms:W3CDTF">2026-10-12T00:52:33Z</dcterms:created>
  <dcterms:modified xsi:type="dcterms:W3CDTF">2026-10-12T00:52:33Z</dcterms:modified>
</cp:coreProperties>
</file>