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365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ED8936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AI短剧《霍去病》制作教程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457200" y="2743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ED893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OpenClaw × Seedance × AI 创作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57200" y="41148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</a:rPr>
              <a:t>🦞 OpenClaw    🎬 Seedance    🤖 AI 生成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BF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A365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📺 案例背景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9144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2026年初，一部名为《霍去病》的AI生成短剧在网络爆火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457200" y="1645920"/>
            <a:ext cx="1920240" cy="2011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645920"/>
            <a:ext cx="1920240" cy="73152"/>
          </a:xfrm>
          <a:prstGeom prst="rect">
            <a:avLst/>
          </a:prstGeom>
          <a:solidFill>
            <a:srgbClr val="ED8936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2011680"/>
            <a:ext cx="19202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2B6CB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10W+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457200" y="2834640"/>
            <a:ext cx="1920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71809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全网播放量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2651760" y="1645920"/>
            <a:ext cx="1920240" cy="2011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651760" y="1645920"/>
            <a:ext cx="1920240" cy="73152"/>
          </a:xfrm>
          <a:prstGeom prst="rect">
            <a:avLst/>
          </a:prstGeom>
          <a:solidFill>
            <a:srgbClr val="ED8936"/>
          </a:solidFill>
          <a:ln/>
        </p:spPr>
      </p:sp>
      <p:sp>
        <p:nvSpPr>
          <p:cNvPr id="10" name="Text 8"/>
          <p:cNvSpPr/>
          <p:nvPr/>
        </p:nvSpPr>
        <p:spPr>
          <a:xfrm>
            <a:off x="2651760" y="2011680"/>
            <a:ext cx="19202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2B6CB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50+</a:t>
            </a:r>
            <a:endParaRPr lang="en-US" sz="3600" dirty="0"/>
          </a:p>
        </p:txBody>
      </p:sp>
      <p:sp>
        <p:nvSpPr>
          <p:cNvPr id="11" name="Text 9"/>
          <p:cNvSpPr/>
          <p:nvPr/>
        </p:nvSpPr>
        <p:spPr>
          <a:xfrm>
            <a:off x="2651760" y="2834640"/>
            <a:ext cx="1920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71809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集数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4846320" y="1645920"/>
            <a:ext cx="1920240" cy="2011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846320" y="1645920"/>
            <a:ext cx="1920240" cy="73152"/>
          </a:xfrm>
          <a:prstGeom prst="rect">
            <a:avLst/>
          </a:prstGeom>
          <a:solidFill>
            <a:srgbClr val="ED8936"/>
          </a:solidFill>
          <a:ln/>
        </p:spPr>
      </p:sp>
      <p:sp>
        <p:nvSpPr>
          <p:cNvPr id="14" name="Text 12"/>
          <p:cNvSpPr/>
          <p:nvPr/>
        </p:nvSpPr>
        <p:spPr>
          <a:xfrm>
            <a:off x="4846320" y="2011680"/>
            <a:ext cx="19202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2B6CB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3天</a:t>
            </a:r>
            <a:endParaRPr lang="en-US" sz="3600" dirty="0"/>
          </a:p>
        </p:txBody>
      </p:sp>
      <p:sp>
        <p:nvSpPr>
          <p:cNvPr id="15" name="Text 13"/>
          <p:cNvSpPr/>
          <p:nvPr/>
        </p:nvSpPr>
        <p:spPr>
          <a:xfrm>
            <a:off x="4846320" y="2834640"/>
            <a:ext cx="1920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71809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制作周期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7040880" y="1645920"/>
            <a:ext cx="1920240" cy="2011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7040880" y="1645920"/>
            <a:ext cx="1920240" cy="73152"/>
          </a:xfrm>
          <a:prstGeom prst="rect">
            <a:avLst/>
          </a:prstGeom>
          <a:solidFill>
            <a:srgbClr val="ED8936"/>
          </a:solidFill>
          <a:ln/>
        </p:spPr>
      </p:sp>
      <p:sp>
        <p:nvSpPr>
          <p:cNvPr id="18" name="Text 16"/>
          <p:cNvSpPr/>
          <p:nvPr/>
        </p:nvSpPr>
        <p:spPr>
          <a:xfrm>
            <a:off x="7040880" y="2011680"/>
            <a:ext cx="19202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2B6CB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¥500</a:t>
            </a:r>
            <a:endParaRPr lang="en-US" sz="3600" dirty="0"/>
          </a:p>
        </p:txBody>
      </p:sp>
      <p:sp>
        <p:nvSpPr>
          <p:cNvPr id="19" name="Text 17"/>
          <p:cNvSpPr/>
          <p:nvPr/>
        </p:nvSpPr>
        <p:spPr>
          <a:xfrm>
            <a:off x="7040880" y="2834640"/>
            <a:ext cx="1920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71809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总成本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457200" y="39319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本案例将完整展示AI短剧制作的全流程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A365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🎯 完整工作流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1554480" cy="3200400"/>
          </a:xfrm>
          <a:prstGeom prst="rect">
            <a:avLst/>
          </a:prstGeom>
          <a:solidFill>
            <a:srgbClr val="EBF8FF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960120" y="1371600"/>
            <a:ext cx="548640" cy="548640"/>
          </a:xfrm>
          <a:prstGeom prst="ellipse">
            <a:avLst/>
          </a:prstGeom>
          <a:solidFill>
            <a:srgbClr val="ED8936"/>
          </a:solidFill>
          <a:ln/>
        </p:spPr>
      </p:sp>
      <p:sp>
        <p:nvSpPr>
          <p:cNvPr id="5" name="Text 3"/>
          <p:cNvSpPr/>
          <p:nvPr/>
        </p:nvSpPr>
        <p:spPr>
          <a:xfrm>
            <a:off x="960120" y="137160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2103120"/>
            <a:ext cx="1554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A365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剧本生成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2560320"/>
            <a:ext cx="1554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71809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OpenClaw AI 生成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2011680" y="2286000"/>
            <a:ext cx="274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ED8936"/>
                </a:solidFill>
              </a:rPr>
              <a:t>→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2194560" y="1188720"/>
            <a:ext cx="1554480" cy="3200400"/>
          </a:xfrm>
          <a:prstGeom prst="rect">
            <a:avLst/>
          </a:prstGeom>
          <a:solidFill>
            <a:srgbClr val="EBF8FF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2697480" y="1371600"/>
            <a:ext cx="548640" cy="548640"/>
          </a:xfrm>
          <a:prstGeom prst="ellipse">
            <a:avLst/>
          </a:prstGeom>
          <a:solidFill>
            <a:srgbClr val="ED8936"/>
          </a:solidFill>
          <a:ln/>
        </p:spPr>
      </p:sp>
      <p:sp>
        <p:nvSpPr>
          <p:cNvPr id="11" name="Text 9"/>
          <p:cNvSpPr/>
          <p:nvPr/>
        </p:nvSpPr>
        <p:spPr>
          <a:xfrm>
            <a:off x="2697480" y="137160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2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2194560" y="2103120"/>
            <a:ext cx="1554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A365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分镜画面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2194560" y="2560320"/>
            <a:ext cx="1554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71809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Midjourney/Flux 生成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3749040" y="2286000"/>
            <a:ext cx="274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ED8936"/>
                </a:solidFill>
              </a:rPr>
              <a:t>→</a:t>
            </a:r>
            <a:endParaRPr lang="en-US" sz="2000" dirty="0"/>
          </a:p>
        </p:txBody>
      </p:sp>
      <p:sp>
        <p:nvSpPr>
          <p:cNvPr id="15" name="Shape 13"/>
          <p:cNvSpPr/>
          <p:nvPr/>
        </p:nvSpPr>
        <p:spPr>
          <a:xfrm>
            <a:off x="3931920" y="1188720"/>
            <a:ext cx="1554480" cy="3200400"/>
          </a:xfrm>
          <a:prstGeom prst="rect">
            <a:avLst/>
          </a:prstGeom>
          <a:solidFill>
            <a:srgbClr val="EBF8FF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434840" y="1371600"/>
            <a:ext cx="548640" cy="548640"/>
          </a:xfrm>
          <a:prstGeom prst="ellipse">
            <a:avLst/>
          </a:prstGeom>
          <a:solidFill>
            <a:srgbClr val="ED8936"/>
          </a:solidFill>
          <a:ln/>
        </p:spPr>
      </p:sp>
      <p:sp>
        <p:nvSpPr>
          <p:cNvPr id="17" name="Text 15"/>
          <p:cNvSpPr/>
          <p:nvPr/>
        </p:nvSpPr>
        <p:spPr>
          <a:xfrm>
            <a:off x="4434840" y="137160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3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3931920" y="2103120"/>
            <a:ext cx="1554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A365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视频合成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3931920" y="2560320"/>
            <a:ext cx="1554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71809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Seedance 智能合成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486400" y="2286000"/>
            <a:ext cx="274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ED8936"/>
                </a:solidFill>
              </a:rPr>
              <a:t>→</a:t>
            </a:r>
            <a:endParaRPr lang="en-US" sz="2000" dirty="0"/>
          </a:p>
        </p:txBody>
      </p:sp>
      <p:sp>
        <p:nvSpPr>
          <p:cNvPr id="21" name="Shape 19"/>
          <p:cNvSpPr/>
          <p:nvPr/>
        </p:nvSpPr>
        <p:spPr>
          <a:xfrm>
            <a:off x="5669280" y="1188720"/>
            <a:ext cx="1554480" cy="3200400"/>
          </a:xfrm>
          <a:prstGeom prst="rect">
            <a:avLst/>
          </a:prstGeom>
          <a:solidFill>
            <a:srgbClr val="EBF8FF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6172200" y="1371600"/>
            <a:ext cx="548640" cy="548640"/>
          </a:xfrm>
          <a:prstGeom prst="ellipse">
            <a:avLst/>
          </a:prstGeom>
          <a:solidFill>
            <a:srgbClr val="ED8936"/>
          </a:solidFill>
          <a:ln/>
        </p:spPr>
      </p:sp>
      <p:sp>
        <p:nvSpPr>
          <p:cNvPr id="23" name="Text 21"/>
          <p:cNvSpPr/>
          <p:nvPr/>
        </p:nvSpPr>
        <p:spPr>
          <a:xfrm>
            <a:off x="6172200" y="137160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4</a:t>
            </a:r>
            <a:endParaRPr lang="en-US" sz="2000" dirty="0"/>
          </a:p>
        </p:txBody>
      </p:sp>
      <p:sp>
        <p:nvSpPr>
          <p:cNvPr id="24" name="Text 22"/>
          <p:cNvSpPr/>
          <p:nvPr/>
        </p:nvSpPr>
        <p:spPr>
          <a:xfrm>
            <a:off x="5669280" y="2103120"/>
            <a:ext cx="1554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A365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配音配乐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5669280" y="2560320"/>
            <a:ext cx="1554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71809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TTS + AI 音乐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7223760" y="2286000"/>
            <a:ext cx="274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ED8936"/>
                </a:solidFill>
              </a:rPr>
              <a:t>→</a:t>
            </a:r>
            <a:endParaRPr lang="en-US" sz="2000" dirty="0"/>
          </a:p>
        </p:txBody>
      </p:sp>
      <p:sp>
        <p:nvSpPr>
          <p:cNvPr id="27" name="Shape 25"/>
          <p:cNvSpPr/>
          <p:nvPr/>
        </p:nvSpPr>
        <p:spPr>
          <a:xfrm>
            <a:off x="7406640" y="1188720"/>
            <a:ext cx="1554480" cy="3200400"/>
          </a:xfrm>
          <a:prstGeom prst="rect">
            <a:avLst/>
          </a:prstGeom>
          <a:solidFill>
            <a:srgbClr val="EBF8FF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7909560" y="1371600"/>
            <a:ext cx="548640" cy="548640"/>
          </a:xfrm>
          <a:prstGeom prst="ellipse">
            <a:avLst/>
          </a:prstGeom>
          <a:solidFill>
            <a:srgbClr val="ED8936"/>
          </a:solidFill>
          <a:ln/>
        </p:spPr>
      </p:sp>
      <p:sp>
        <p:nvSpPr>
          <p:cNvPr id="29" name="Text 27"/>
          <p:cNvSpPr/>
          <p:nvPr/>
        </p:nvSpPr>
        <p:spPr>
          <a:xfrm>
            <a:off x="7909560" y="137160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5</a:t>
            </a:r>
            <a:endParaRPr lang="en-US" sz="2000" dirty="0"/>
          </a:p>
        </p:txBody>
      </p:sp>
      <p:sp>
        <p:nvSpPr>
          <p:cNvPr id="30" name="Text 28"/>
          <p:cNvSpPr/>
          <p:nvPr/>
        </p:nvSpPr>
        <p:spPr>
          <a:xfrm>
            <a:off x="7406640" y="2103120"/>
            <a:ext cx="1554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A365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多平台发布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7406640" y="2560320"/>
            <a:ext cx="1554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71809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一键分发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365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📝 步骤1：剧本生成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3931920" cy="3657600"/>
          </a:xfrm>
          <a:prstGeom prst="rect">
            <a:avLst/>
          </a:prstGeom>
          <a:solidFill>
            <a:srgbClr val="EBF8FF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005840"/>
            <a:ext cx="73152" cy="3657600"/>
          </a:xfrm>
          <a:prstGeom prst="rect">
            <a:avLst/>
          </a:prstGeom>
          <a:solidFill>
            <a:srgbClr val="2B6CB0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118872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B6CB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🤖 OpenClaw 输入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640080" y="1645920"/>
            <a:ext cx="356616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请帮我生成一部30集的AI短剧《霍去病》剧本，每集3分钟。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风格要求：史诗级历史战争片，弘扬爱国主义。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主角：霍去病（17岁封狼居胥的天才将军）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时代背景：西汉武帝时期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每集需要：标题、剧情摘要、对话剧本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663440" y="1005840"/>
            <a:ext cx="4023360" cy="3657600"/>
          </a:xfrm>
          <a:prstGeom prst="rect">
            <a:avLst/>
          </a:prstGeom>
          <a:solidFill>
            <a:srgbClr val="FFF5F5"/>
          </a:solidFill>
          <a:ln/>
        </p:spPr>
      </p:sp>
      <p:sp>
        <p:nvSpPr>
          <p:cNvPr id="8" name="Shape 6"/>
          <p:cNvSpPr/>
          <p:nvPr/>
        </p:nvSpPr>
        <p:spPr>
          <a:xfrm>
            <a:off x="4663440" y="1005840"/>
            <a:ext cx="73152" cy="3657600"/>
          </a:xfrm>
          <a:prstGeom prst="rect">
            <a:avLst/>
          </a:prstGeom>
          <a:solidFill>
            <a:srgbClr val="ED8936"/>
          </a:solidFill>
          <a:ln/>
        </p:spPr>
      </p:sp>
      <p:sp>
        <p:nvSpPr>
          <p:cNvPr id="9" name="Text 7"/>
          <p:cNvSpPr/>
          <p:nvPr/>
        </p:nvSpPr>
        <p:spPr>
          <a:xfrm>
            <a:off x="4846320" y="118872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D893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📜 生成示例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846320" y="1645920"/>
            <a:ext cx="3657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b="1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第1集：冠军侯降世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【剧情】公元前140年，长安城外的平阳公主府，一名婴儿降生...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b="1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【对话】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汉武帝：霍去病，朕听说你率八百骑斩获两千余级，可有此事？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霍去病：匈奴未灭，何以家为！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365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🎨 步骤2：AI生成分镜画面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457200" cy="457200"/>
          </a:xfrm>
          <a:prstGeom prst="ellipse">
            <a:avLst/>
          </a:prstGeom>
          <a:solidFill>
            <a:srgbClr val="2B6CB0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0972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097280" y="100584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365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提取关键帧描述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97280" y="1371600"/>
            <a:ext cx="3200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1809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每3-5秒提取一个关键帧，生成Midjourney提示词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57200" y="2377440"/>
            <a:ext cx="457200" cy="457200"/>
          </a:xfrm>
          <a:prstGeom prst="ellipse">
            <a:avLst/>
          </a:prstGeom>
          <a:solidFill>
            <a:srgbClr val="2B6CB0"/>
          </a:solidFill>
          <a:ln/>
        </p:spPr>
      </p:sp>
      <p:sp>
        <p:nvSpPr>
          <p:cNvPr id="8" name="Text 6"/>
          <p:cNvSpPr/>
          <p:nvPr/>
        </p:nvSpPr>
        <p:spPr>
          <a:xfrm>
            <a:off x="457200" y="23774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2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097280" y="228600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365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生成AI绘画提示词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97280" y="2651760"/>
            <a:ext cx="3200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1809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将关键帧转换为英文提示词，包含风格、构图、光线等参数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57200" y="3657600"/>
            <a:ext cx="457200" cy="457200"/>
          </a:xfrm>
          <a:prstGeom prst="ellipse">
            <a:avLst/>
          </a:prstGeom>
          <a:solidFill>
            <a:srgbClr val="2B6CB0"/>
          </a:solidFill>
          <a:ln/>
        </p:spPr>
      </p:sp>
      <p:sp>
        <p:nvSpPr>
          <p:cNvPr id="12" name="Text 10"/>
          <p:cNvSpPr/>
          <p:nvPr/>
        </p:nvSpPr>
        <p:spPr>
          <a:xfrm>
            <a:off x="457200" y="36576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3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097280" y="3566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365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批量生成画面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097280" y="3931920"/>
            <a:ext cx="3200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1809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使用AI批量生成所有分镜图片，保持角色一致性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572000" y="1005840"/>
            <a:ext cx="4114800" cy="3474720"/>
          </a:xfrm>
          <a:prstGeom prst="rect">
            <a:avLst/>
          </a:prstGeom>
          <a:solidFill>
            <a:srgbClr val="1A365D"/>
          </a:solidFill>
          <a:ln/>
        </p:spPr>
      </p:sp>
      <p:sp>
        <p:nvSpPr>
          <p:cNvPr id="16" name="Text 14"/>
          <p:cNvSpPr/>
          <p:nvPr/>
        </p:nvSpPr>
        <p:spPr>
          <a:xfrm>
            <a:off x="4754880" y="118872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D893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📝 提示词示例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4754880" y="1645920"/>
            <a:ext cx="374904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Ancient Chinese war scene, general Huo Qubing on horseback, leading cavalry charge, snow-covered plateau, dramatic sunset, cinematic lighting, 4K, movie quality, Chinese epic style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754880" y="310896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D893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--ar 16:9 --v 6 --stylize 250 --seed 428573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457200" y="45720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71809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每集约45-60帧 | 30集1500+张AI批量生成 | 角色一致率95%+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365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🎬 步骤3：视频合成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229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71809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使用 Seedance 将静态图片合成为动态视频，添加转场和特效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457200" y="1371600"/>
            <a:ext cx="3931920" cy="1371600"/>
          </a:xfrm>
          <a:prstGeom prst="rect">
            <a:avLst/>
          </a:prstGeom>
          <a:solidFill>
            <a:srgbClr val="EBF8FF"/>
          </a:solidFill>
          <a:ln/>
        </p:spPr>
      </p:sp>
      <p:sp>
        <p:nvSpPr>
          <p:cNvPr id="5" name="Shape 3"/>
          <p:cNvSpPr/>
          <p:nvPr/>
        </p:nvSpPr>
        <p:spPr>
          <a:xfrm>
            <a:off x="457200" y="1371600"/>
            <a:ext cx="73152" cy="1371600"/>
          </a:xfrm>
          <a:prstGeom prst="rect">
            <a:avLst/>
          </a:prstGeom>
          <a:solidFill>
            <a:srgbClr val="ED8936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1645920"/>
            <a:ext cx="3474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365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智能转场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731520" y="2103120"/>
            <a:ext cx="3474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1809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镜头切换自然流畅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572000" y="1371600"/>
            <a:ext cx="3931920" cy="1371600"/>
          </a:xfrm>
          <a:prstGeom prst="rect">
            <a:avLst/>
          </a:prstGeom>
          <a:solidFill>
            <a:srgbClr val="EBF8FF"/>
          </a:solidFill>
          <a:ln/>
        </p:spPr>
      </p:sp>
      <p:sp>
        <p:nvSpPr>
          <p:cNvPr id="9" name="Shape 7"/>
          <p:cNvSpPr/>
          <p:nvPr/>
        </p:nvSpPr>
        <p:spPr>
          <a:xfrm>
            <a:off x="4572000" y="1371600"/>
            <a:ext cx="73152" cy="1371600"/>
          </a:xfrm>
          <a:prstGeom prst="rect">
            <a:avLst/>
          </a:prstGeom>
          <a:solidFill>
            <a:srgbClr val="ED8936"/>
          </a:solidFill>
          <a:ln/>
        </p:spPr>
      </p:sp>
      <p:sp>
        <p:nvSpPr>
          <p:cNvPr id="10" name="Text 8"/>
          <p:cNvSpPr/>
          <p:nvPr/>
        </p:nvSpPr>
        <p:spPr>
          <a:xfrm>
            <a:off x="4846320" y="1645920"/>
            <a:ext cx="3474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365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特效添加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846320" y="2103120"/>
            <a:ext cx="3474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1809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战场烟雾、尘埃飞扬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7200" y="3017520"/>
            <a:ext cx="3931920" cy="1371600"/>
          </a:xfrm>
          <a:prstGeom prst="rect">
            <a:avLst/>
          </a:prstGeom>
          <a:solidFill>
            <a:srgbClr val="EBF8FF"/>
          </a:solidFill>
          <a:ln/>
        </p:spPr>
      </p:sp>
      <p:sp>
        <p:nvSpPr>
          <p:cNvPr id="13" name="Shape 11"/>
          <p:cNvSpPr/>
          <p:nvPr/>
        </p:nvSpPr>
        <p:spPr>
          <a:xfrm>
            <a:off x="457200" y="3017520"/>
            <a:ext cx="73152" cy="1371600"/>
          </a:xfrm>
          <a:prstGeom prst="rect">
            <a:avLst/>
          </a:prstGeom>
          <a:solidFill>
            <a:srgbClr val="ED8936"/>
          </a:solidFill>
          <a:ln/>
        </p:spPr>
      </p:sp>
      <p:sp>
        <p:nvSpPr>
          <p:cNvPr id="14" name="Text 12"/>
          <p:cNvSpPr/>
          <p:nvPr/>
        </p:nvSpPr>
        <p:spPr>
          <a:xfrm>
            <a:off x="731520" y="3291840"/>
            <a:ext cx="3474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365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智能补帧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731520" y="3749040"/>
            <a:ext cx="3474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1809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AI生成中间帧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572000" y="3017520"/>
            <a:ext cx="3931920" cy="1371600"/>
          </a:xfrm>
          <a:prstGeom prst="rect">
            <a:avLst/>
          </a:prstGeom>
          <a:solidFill>
            <a:srgbClr val="EBF8FF"/>
          </a:solidFill>
          <a:ln/>
        </p:spPr>
      </p:sp>
      <p:sp>
        <p:nvSpPr>
          <p:cNvPr id="17" name="Shape 15"/>
          <p:cNvSpPr/>
          <p:nvPr/>
        </p:nvSpPr>
        <p:spPr>
          <a:xfrm>
            <a:off x="4572000" y="3017520"/>
            <a:ext cx="73152" cy="1371600"/>
          </a:xfrm>
          <a:prstGeom prst="rect">
            <a:avLst/>
          </a:prstGeom>
          <a:solidFill>
            <a:srgbClr val="ED8936"/>
          </a:solidFill>
          <a:ln/>
        </p:spPr>
      </p:sp>
      <p:sp>
        <p:nvSpPr>
          <p:cNvPr id="18" name="Text 16"/>
          <p:cNvSpPr/>
          <p:nvPr/>
        </p:nvSpPr>
        <p:spPr>
          <a:xfrm>
            <a:off x="4846320" y="3291840"/>
            <a:ext cx="3474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365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色彩调优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4846320" y="3749040"/>
            <a:ext cx="3474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1809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HDR高动态范围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365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🔊 步骤4：AI配音与配乐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3931920" cy="3657600"/>
          </a:xfrm>
          <a:prstGeom prst="rect">
            <a:avLst/>
          </a:prstGeom>
          <a:solidFill>
            <a:srgbClr val="EBF8FF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118872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B6CB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🎤 TTS 配音生成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640080" y="1737360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角色: 霍去病（年轻将领）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640080" y="2194560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音色: 浑厚有力、少年英雄气概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640080" y="2651760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语速: 中速（每分钟180字）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640080" y="3108960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情感: 激昂、坚定、热血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40080" y="3566160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引擎: 火山引擎 tts-joy-hi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663440" y="1005840"/>
            <a:ext cx="4023360" cy="3657600"/>
          </a:xfrm>
          <a:prstGeom prst="rect">
            <a:avLst/>
          </a:prstGeom>
          <a:solidFill>
            <a:srgbClr val="FFF5F5"/>
          </a:solidFill>
          <a:ln/>
        </p:spPr>
      </p:sp>
      <p:sp>
        <p:nvSpPr>
          <p:cNvPr id="11" name="Text 9"/>
          <p:cNvSpPr/>
          <p:nvPr/>
        </p:nvSpPr>
        <p:spPr>
          <a:xfrm>
            <a:off x="4846320" y="118872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D893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🎵 背景音乐与音效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4846320" y="173736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• 使用 Suno/udio 生成符合历史题材的背景音乐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846320" y="228600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• 添加马蹄声、战场声、号角声等环境音效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846320" y="28346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• AI音效库 + 手动微调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A365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⚔️ 效果展示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3931920" cy="1737360"/>
          </a:xfrm>
          <a:prstGeom prst="rect">
            <a:avLst/>
          </a:prstGeom>
          <a:solidFill>
            <a:srgbClr val="FFFFFF">
              <a:alpha val="90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128016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⚔️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640080" y="182880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战场场景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40080" y="2286000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BF8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万马奔腾、尘土飞扬的战争画面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572000" y="1097280"/>
            <a:ext cx="3931920" cy="1737360"/>
          </a:xfrm>
          <a:prstGeom prst="rect">
            <a:avLst/>
          </a:prstGeom>
          <a:solidFill>
            <a:srgbClr val="FFFFFF">
              <a:alpha val="90000"/>
            </a:srgbClr>
          </a:solidFill>
          <a:ln/>
        </p:spPr>
      </p:sp>
      <p:sp>
        <p:nvSpPr>
          <p:cNvPr id="8" name="Text 6"/>
          <p:cNvSpPr/>
          <p:nvPr/>
        </p:nvSpPr>
        <p:spPr>
          <a:xfrm>
            <a:off x="4754880" y="128016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🏰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4754880" y="182880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宫廷场景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4754880" y="2286000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BF8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汉武帝时期未央宫的恢弘景象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3017520"/>
            <a:ext cx="3931920" cy="1737360"/>
          </a:xfrm>
          <a:prstGeom prst="rect">
            <a:avLst/>
          </a:prstGeom>
          <a:solidFill>
            <a:srgbClr val="FFFFFF">
              <a:alpha val="90000"/>
            </a:srgbClr>
          </a:solidFill>
          <a:ln/>
        </p:spPr>
      </p:sp>
      <p:sp>
        <p:nvSpPr>
          <p:cNvPr id="12" name="Text 10"/>
          <p:cNvSpPr/>
          <p:nvPr/>
        </p:nvSpPr>
        <p:spPr>
          <a:xfrm>
            <a:off x="640080" y="320040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🏹</a:t>
            </a:r>
            <a:endParaRPr lang="en-US" sz="2800" dirty="0"/>
          </a:p>
        </p:txBody>
      </p:sp>
      <p:sp>
        <p:nvSpPr>
          <p:cNvPr id="13" name="Text 11"/>
          <p:cNvSpPr/>
          <p:nvPr/>
        </p:nvSpPr>
        <p:spPr>
          <a:xfrm>
            <a:off x="640080" y="374904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骑射场景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640080" y="4206240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BF8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霍去病率骑兵冲锋的英姿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572000" y="3017520"/>
            <a:ext cx="3931920" cy="1737360"/>
          </a:xfrm>
          <a:prstGeom prst="rect">
            <a:avLst/>
          </a:prstGeom>
          <a:solidFill>
            <a:srgbClr val="FFFFFF">
              <a:alpha val="90000"/>
            </a:srgbClr>
          </a:solidFill>
          <a:ln/>
        </p:spPr>
      </p:sp>
      <p:sp>
        <p:nvSpPr>
          <p:cNvPr id="16" name="Text 14"/>
          <p:cNvSpPr/>
          <p:nvPr/>
        </p:nvSpPr>
        <p:spPr>
          <a:xfrm>
            <a:off x="4754880" y="320040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🏔️</a:t>
            </a:r>
            <a:endParaRPr lang="en-US" sz="2800" dirty="0"/>
          </a:p>
        </p:txBody>
      </p:sp>
      <p:sp>
        <p:nvSpPr>
          <p:cNvPr id="17" name="Text 15"/>
          <p:cNvSpPr/>
          <p:nvPr/>
        </p:nvSpPr>
        <p:spPr>
          <a:xfrm>
            <a:off x="4754880" y="374904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草原场景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4754880" y="4206240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BF8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狼居胥山的壮美风光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A365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💡 核心价值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1965960" cy="2286000"/>
          </a:xfrm>
          <a:prstGeom prst="rect">
            <a:avLst/>
          </a:prstGeom>
          <a:solidFill>
            <a:srgbClr val="EBF8FF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280160"/>
            <a:ext cx="1965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ED893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90%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457200" y="2103120"/>
            <a:ext cx="1965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A365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效率提升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457200" y="2468880"/>
            <a:ext cx="1965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71809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AI自动化处理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2606040" y="1097280"/>
            <a:ext cx="1965960" cy="2286000"/>
          </a:xfrm>
          <a:prstGeom prst="rect">
            <a:avLst/>
          </a:prstGeom>
          <a:solidFill>
            <a:srgbClr val="EBF8FF"/>
          </a:solidFill>
          <a:ln/>
        </p:spPr>
      </p:sp>
      <p:sp>
        <p:nvSpPr>
          <p:cNvPr id="8" name="Text 6"/>
          <p:cNvSpPr/>
          <p:nvPr/>
        </p:nvSpPr>
        <p:spPr>
          <a:xfrm>
            <a:off x="2606040" y="1280160"/>
            <a:ext cx="1965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ED893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95%</a:t>
            </a:r>
            <a:endParaRPr lang="en-US" sz="4000" dirty="0"/>
          </a:p>
        </p:txBody>
      </p:sp>
      <p:sp>
        <p:nvSpPr>
          <p:cNvPr id="9" name="Text 7"/>
          <p:cNvSpPr/>
          <p:nvPr/>
        </p:nvSpPr>
        <p:spPr>
          <a:xfrm>
            <a:off x="2606040" y="2103120"/>
            <a:ext cx="1965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A365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成本降低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2606040" y="2468880"/>
            <a:ext cx="1965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71809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一人即可完成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754880" y="1097280"/>
            <a:ext cx="1965960" cy="2286000"/>
          </a:xfrm>
          <a:prstGeom prst="rect">
            <a:avLst/>
          </a:prstGeom>
          <a:solidFill>
            <a:srgbClr val="EBF8FF"/>
          </a:solidFill>
          <a:ln/>
        </p:spPr>
      </p:sp>
      <p:sp>
        <p:nvSpPr>
          <p:cNvPr id="12" name="Text 10"/>
          <p:cNvSpPr/>
          <p:nvPr/>
        </p:nvSpPr>
        <p:spPr>
          <a:xfrm>
            <a:off x="4754880" y="1280160"/>
            <a:ext cx="1965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ED893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1人</a:t>
            </a:r>
            <a:endParaRPr lang="en-US" sz="4000" dirty="0"/>
          </a:p>
        </p:txBody>
      </p:sp>
      <p:sp>
        <p:nvSpPr>
          <p:cNvPr id="13" name="Text 11"/>
          <p:cNvSpPr/>
          <p:nvPr/>
        </p:nvSpPr>
        <p:spPr>
          <a:xfrm>
            <a:off x="4754880" y="2103120"/>
            <a:ext cx="1965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A365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人力需求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4754880" y="2468880"/>
            <a:ext cx="1965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71809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无需专业团队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6903720" y="1097280"/>
            <a:ext cx="1965960" cy="2286000"/>
          </a:xfrm>
          <a:prstGeom prst="rect">
            <a:avLst/>
          </a:prstGeom>
          <a:solidFill>
            <a:srgbClr val="EBF8FF"/>
          </a:solidFill>
          <a:ln/>
        </p:spPr>
      </p:sp>
      <p:sp>
        <p:nvSpPr>
          <p:cNvPr id="16" name="Text 14"/>
          <p:cNvSpPr/>
          <p:nvPr/>
        </p:nvSpPr>
        <p:spPr>
          <a:xfrm>
            <a:off x="6903720" y="1280160"/>
            <a:ext cx="1965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ED893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24h</a:t>
            </a:r>
            <a:endParaRPr lang="en-US" sz="4000" dirty="0"/>
          </a:p>
        </p:txBody>
      </p:sp>
      <p:sp>
        <p:nvSpPr>
          <p:cNvPr id="17" name="Text 15"/>
          <p:cNvSpPr/>
          <p:nvPr/>
        </p:nvSpPr>
        <p:spPr>
          <a:xfrm>
            <a:off x="6903720" y="2103120"/>
            <a:ext cx="1965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A365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完成周期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6903720" y="2468880"/>
            <a:ext cx="1965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71809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快速产出内容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57200" y="3657600"/>
            <a:ext cx="8229600" cy="1097280"/>
          </a:xfrm>
          <a:prstGeom prst="rect">
            <a:avLst/>
          </a:prstGeom>
          <a:solidFill>
            <a:srgbClr val="1A365D"/>
          </a:solidFill>
          <a:ln/>
        </p:spPr>
      </p:sp>
      <p:sp>
        <p:nvSpPr>
          <p:cNvPr id="20" name="Text 18"/>
          <p:cNvSpPr/>
          <p:nvPr/>
        </p:nvSpPr>
        <p:spPr>
          <a:xfrm>
            <a:off x="640080" y="3840480"/>
            <a:ext cx="7863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OpenClaw + Seedance 让 AI 短剧制作不再是专业团队的专利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40080" y="429768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BF8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一个人、一台电脑，就能完成从剧本到发布的全流程 —— 这就是 AI 赋能内容创作的未来！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AI短剧《霍去病》制作教程</dc:title>
  <dc:subject>PptxGenJS Presentation</dc:subject>
  <dc:creator>OpenClaw × Seedance</dc:creator>
  <cp:lastModifiedBy>OpenClaw × Seedance</cp:lastModifiedBy>
  <cp:revision>1</cp:revision>
  <dcterms:created xsi:type="dcterms:W3CDTF">2026-03-16T05:56:37Z</dcterms:created>
  <dcterms:modified xsi:type="dcterms:W3CDTF">2026-03-16T05:56:37Z</dcterms:modified>
</cp:coreProperties>
</file>